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8" r:id="rId3"/>
    <p:sldId id="259" r:id="rId4"/>
    <p:sldId id="275" r:id="rId5"/>
    <p:sldId id="310" r:id="rId6"/>
    <p:sldId id="285" r:id="rId7"/>
    <p:sldId id="290" r:id="rId8"/>
    <p:sldId id="301" r:id="rId9"/>
    <p:sldId id="311" r:id="rId10"/>
    <p:sldId id="295" r:id="rId11"/>
    <p:sldId id="314" r:id="rId12"/>
    <p:sldId id="313" r:id="rId13"/>
    <p:sldId id="315" r:id="rId14"/>
    <p:sldId id="317" r:id="rId15"/>
    <p:sldId id="320" r:id="rId16"/>
    <p:sldId id="319"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4039B-5956-41B5-B155-D085D6CD2ED2}" v="281" dt="2024-10-08T22:19:42"/>
    <p1510:client id="{B3022D2D-3B5C-4D48-AA20-2A64ACB5A5C1}" v="1" dt="2024-10-07T19:39:42.1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6" autoAdjust="0"/>
    <p:restoredTop sz="78389" autoAdjust="0"/>
  </p:normalViewPr>
  <p:slideViewPr>
    <p:cSldViewPr snapToGrid="0">
      <p:cViewPr varScale="1">
        <p:scale>
          <a:sx n="87" d="100"/>
          <a:sy n="87" d="100"/>
        </p:scale>
        <p:origin x="588" y="96"/>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EF06BC-CA3D-0EDE-2EBC-8F85C00F74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D49FD9-56BE-EF03-1AAE-91F444FC1A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B86D2A-38E4-401D-B331-A2C7387F2E32}" type="datetimeFigureOut">
              <a:rPr lang="en-US" smtClean="0"/>
              <a:t>10/28/2024</a:t>
            </a:fld>
            <a:endParaRPr lang="en-US"/>
          </a:p>
        </p:txBody>
      </p:sp>
      <p:sp>
        <p:nvSpPr>
          <p:cNvPr id="4" name="Footer Placeholder 3">
            <a:extLst>
              <a:ext uri="{FF2B5EF4-FFF2-40B4-BE49-F238E27FC236}">
                <a16:creationId xmlns:a16="http://schemas.microsoft.com/office/drawing/2014/main" id="{93FF2973-8E9D-F7C7-2827-47131720FA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606AAF5-609B-5595-96CD-31D17DD849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5DCC60-190D-430B-AF9D-DC17B915ECCC}" type="slidenum">
              <a:rPr lang="en-US" smtClean="0"/>
              <a:t>‹#›</a:t>
            </a:fld>
            <a:endParaRPr lang="en-US"/>
          </a:p>
        </p:txBody>
      </p:sp>
    </p:spTree>
    <p:extLst>
      <p:ext uri="{BB962C8B-B14F-4D97-AF65-F5344CB8AC3E}">
        <p14:creationId xmlns:p14="http://schemas.microsoft.com/office/powerpoint/2010/main" val="3059973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8FA9F-50E4-46E1-B0A6-E1165EA1FC64}" type="datetimeFigureOut">
              <a:rPr lang="en-US" smtClean="0"/>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CB185-5CF1-41E4-BC70-4E3CB5127213}" type="slidenum">
              <a:rPr lang="en-US" smtClean="0"/>
              <a:t>‹#›</a:t>
            </a:fld>
            <a:endParaRPr lang="en-US"/>
          </a:p>
        </p:txBody>
      </p:sp>
    </p:spTree>
    <p:extLst>
      <p:ext uri="{BB962C8B-B14F-4D97-AF65-F5344CB8AC3E}">
        <p14:creationId xmlns:p14="http://schemas.microsoft.com/office/powerpoint/2010/main" val="361793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the objective is to develop and execute a fatigue experiment that enables the real-time estimation of Remaining Useful Life (RUL) for structural components. The RUL concept is crucial in assessing the longevity and reliability of materials subjected to cyclic loading. </a:t>
            </a:r>
            <a:r>
              <a:rPr lang="en-US" sz="1200" b="0" i="0" u="none" strike="noStrike" dirty="0">
                <a:solidFill>
                  <a:srgbClr val="000000"/>
                </a:solidFill>
                <a:effectLst/>
                <a:latin typeface="Aptos" panose="020B0004020202020204" pitchFamily="34" charset="0"/>
              </a:rPr>
              <a:t>.</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4E2CB185-5CF1-41E4-BC70-4E3CB5127213}" type="slidenum">
              <a:rPr lang="en-US" smtClean="0"/>
              <a:t>2</a:t>
            </a:fld>
            <a:endParaRPr lang="en-US"/>
          </a:p>
        </p:txBody>
      </p:sp>
    </p:spTree>
    <p:extLst>
      <p:ext uri="{BB962C8B-B14F-4D97-AF65-F5344CB8AC3E}">
        <p14:creationId xmlns:p14="http://schemas.microsoft.com/office/powerpoint/2010/main" val="724052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CB185-5CF1-41E4-BC70-4E3CB5127213}" type="slidenum">
              <a:rPr lang="en-US" smtClean="0"/>
              <a:t>12</a:t>
            </a:fld>
            <a:endParaRPr lang="en-US"/>
          </a:p>
        </p:txBody>
      </p:sp>
    </p:spTree>
    <p:extLst>
      <p:ext uri="{BB962C8B-B14F-4D97-AF65-F5344CB8AC3E}">
        <p14:creationId xmlns:p14="http://schemas.microsoft.com/office/powerpoint/2010/main" val="1986790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CB185-5CF1-41E4-BC70-4E3CB5127213}" type="slidenum">
              <a:rPr lang="en-US" smtClean="0"/>
              <a:t>13</a:t>
            </a:fld>
            <a:endParaRPr lang="en-US"/>
          </a:p>
        </p:txBody>
      </p:sp>
    </p:spTree>
    <p:extLst>
      <p:ext uri="{BB962C8B-B14F-4D97-AF65-F5344CB8AC3E}">
        <p14:creationId xmlns:p14="http://schemas.microsoft.com/office/powerpoint/2010/main" val="2355331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CB185-5CF1-41E4-BC70-4E3CB5127213}" type="slidenum">
              <a:rPr lang="en-US" smtClean="0"/>
              <a:t>14</a:t>
            </a:fld>
            <a:endParaRPr lang="en-US"/>
          </a:p>
        </p:txBody>
      </p:sp>
    </p:spTree>
    <p:extLst>
      <p:ext uri="{BB962C8B-B14F-4D97-AF65-F5344CB8AC3E}">
        <p14:creationId xmlns:p14="http://schemas.microsoft.com/office/powerpoint/2010/main" val="26607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CB185-5CF1-41E4-BC70-4E3CB5127213}" type="slidenum">
              <a:rPr lang="en-US" smtClean="0"/>
              <a:t>15</a:t>
            </a:fld>
            <a:endParaRPr lang="en-US"/>
          </a:p>
        </p:txBody>
      </p:sp>
    </p:spTree>
    <p:extLst>
      <p:ext uri="{BB962C8B-B14F-4D97-AF65-F5344CB8AC3E}">
        <p14:creationId xmlns:p14="http://schemas.microsoft.com/office/powerpoint/2010/main" val="3723882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2CB185-5CF1-41E4-BC70-4E3CB5127213}" type="slidenum">
              <a:rPr lang="en-US" smtClean="0"/>
              <a:t>16</a:t>
            </a:fld>
            <a:endParaRPr lang="en-US"/>
          </a:p>
        </p:txBody>
      </p:sp>
    </p:spTree>
    <p:extLst>
      <p:ext uri="{BB962C8B-B14F-4D97-AF65-F5344CB8AC3E}">
        <p14:creationId xmlns:p14="http://schemas.microsoft.com/office/powerpoint/2010/main" val="2626831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BEBAE8-E6CB-19FC-2A6F-B2193EACD775}"/>
              </a:ext>
            </a:extLst>
          </p:cNvPr>
          <p:cNvSpPr>
            <a:spLocks noGrp="1"/>
          </p:cNvSpPr>
          <p:nvPr>
            <p:ph type="ctrTitle"/>
          </p:nvPr>
        </p:nvSpPr>
        <p:spPr>
          <a:xfrm>
            <a:off x="2796460" y="2128037"/>
            <a:ext cx="9321800" cy="1669088"/>
          </a:xfrm>
          <a:solidFill>
            <a:schemeClr val="bg1"/>
          </a:solidFill>
        </p:spPr>
        <p:txBody>
          <a:bodyPr anchor="ctr" anchorCtr="0">
            <a:noAutofit/>
          </a:bodyPr>
          <a:lstStyle>
            <a:lvl1pPr algn="l">
              <a:defRPr sz="4800">
                <a:solidFill>
                  <a:srgbClr val="FFFFFF"/>
                </a:solidFill>
              </a:defRPr>
            </a:lvl1pPr>
          </a:lstStyle>
          <a:p>
            <a:r>
              <a:rPr lang="en-US"/>
              <a:t>Click to edit Master title style</a:t>
            </a:r>
          </a:p>
        </p:txBody>
      </p:sp>
      <p:sp>
        <p:nvSpPr>
          <p:cNvPr id="8" name="Subtitle 2">
            <a:extLst>
              <a:ext uri="{FF2B5EF4-FFF2-40B4-BE49-F238E27FC236}">
                <a16:creationId xmlns:a16="http://schemas.microsoft.com/office/drawing/2014/main" id="{2D550C3F-FA03-B17B-4E32-D4713EE55986}"/>
              </a:ext>
            </a:extLst>
          </p:cNvPr>
          <p:cNvSpPr>
            <a:spLocks noGrp="1"/>
          </p:cNvSpPr>
          <p:nvPr>
            <p:ph type="subTitle" idx="1"/>
          </p:nvPr>
        </p:nvSpPr>
        <p:spPr>
          <a:xfrm>
            <a:off x="2870200" y="3797126"/>
            <a:ext cx="9131300" cy="862200"/>
          </a:xfrm>
        </p:spPr>
        <p:txBody>
          <a:bodyPr lIns="137160" tIns="91440">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561C0A0B-F07F-A862-1ECE-6E707A2D47DE}"/>
              </a:ext>
            </a:extLst>
          </p:cNvPr>
          <p:cNvPicPr>
            <a:picLocks noChangeAspect="1"/>
          </p:cNvPicPr>
          <p:nvPr userDrawn="1"/>
        </p:nvPicPr>
        <p:blipFill>
          <a:blip r:embed="rId2" cstate="screen">
            <a:alphaModFix/>
            <a:extLst>
              <a:ext uri="{28A0092B-C50C-407E-A947-70E740481C1C}">
                <a14:useLocalDpi xmlns:a14="http://schemas.microsoft.com/office/drawing/2010/main" val="0"/>
              </a:ext>
            </a:extLst>
          </a:blip>
          <a:stretch>
            <a:fillRect/>
          </a:stretch>
        </p:blipFill>
        <p:spPr>
          <a:xfrm>
            <a:off x="0" y="2128037"/>
            <a:ext cx="2776845" cy="1660332"/>
          </a:xfrm>
          <a:prstGeom prst="rect">
            <a:avLst/>
          </a:prstGeom>
          <a:solidFill>
            <a:srgbClr val="FAC907"/>
          </a:solidFill>
        </p:spPr>
      </p:pic>
    </p:spTree>
    <p:extLst>
      <p:ext uri="{BB962C8B-B14F-4D97-AF65-F5344CB8AC3E}">
        <p14:creationId xmlns:p14="http://schemas.microsoft.com/office/powerpoint/2010/main" val="4797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21AF-B4FB-BBC0-D109-BB28D9626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D40B1D-AEC0-98DE-863E-71AAD5F1F8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05751-DE70-C1E4-6E6A-44F0E34EE29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385D672-C6D0-E2B7-F7F9-82BB72613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76EA5-ED88-78A7-EEA1-3A970099AD4A}"/>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79536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64ED42-6439-9479-5C2E-3FE269C963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8C2295-C72A-A133-0D7A-DDA92CC9D4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E8C1D-94BE-C3FA-1F5A-3EB1A46911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BF4AC-D652-DAEC-F374-925F99CD6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3E36-D33E-CE0A-6BA2-D0620634085C}"/>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357110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A7C9-B327-3EAB-17F9-EF731C7FB5AC}"/>
              </a:ext>
            </a:extLst>
          </p:cNvPr>
          <p:cNvSpPr>
            <a:spLocks noGrp="1"/>
          </p:cNvSpPr>
          <p:nvPr>
            <p:ph type="title"/>
          </p:nvPr>
        </p:nvSpPr>
        <p:spPr>
          <a:xfrm>
            <a:off x="730094" y="35718"/>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EA720F2-EB29-7F2B-97D4-BDB8DE8BEA06}"/>
              </a:ext>
            </a:extLst>
          </p:cNvPr>
          <p:cNvSpPr>
            <a:spLocks noGrp="1"/>
          </p:cNvSpPr>
          <p:nvPr>
            <p:ph idx="1"/>
          </p:nvPr>
        </p:nvSpPr>
        <p:spPr>
          <a:xfrm>
            <a:off x="730094" y="1561854"/>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7D7AFAB-7870-6083-0D2E-5544EA5E9E96}"/>
              </a:ext>
            </a:extLst>
          </p:cNvPr>
          <p:cNvSpPr>
            <a:spLocks noGrp="1"/>
          </p:cNvSpPr>
          <p:nvPr>
            <p:ph type="sldNum" sz="quarter" idx="12"/>
          </p:nvPr>
        </p:nvSpPr>
        <p:spPr>
          <a:xfrm>
            <a:off x="4724400" y="6384924"/>
            <a:ext cx="2743200" cy="365125"/>
          </a:xfrm>
        </p:spPr>
        <p:txBody>
          <a:bodyPr/>
          <a:lstStyle>
            <a:lvl1pPr algn="ctr">
              <a:defRPr>
                <a:solidFill>
                  <a:schemeClr val="bg1"/>
                </a:solidFill>
              </a:defRPr>
            </a:lvl1pPr>
          </a:lstStyle>
          <a:p>
            <a:endParaRPr lang="en-US" dirty="0"/>
          </a:p>
        </p:txBody>
      </p:sp>
      <p:pic>
        <p:nvPicPr>
          <p:cNvPr id="7" name="Picture 2">
            <a:extLst>
              <a:ext uri="{FF2B5EF4-FFF2-40B4-BE49-F238E27FC236}">
                <a16:creationId xmlns:a16="http://schemas.microsoft.com/office/drawing/2014/main" id="{23D57972-56E2-E126-E069-8F9184A491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70" y="6276973"/>
            <a:ext cx="12196870" cy="5810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D0BD230-26E3-C940-A9AE-0D58475FE95E}"/>
              </a:ext>
            </a:extLst>
          </p:cNvPr>
          <p:cNvSpPr/>
          <p:nvPr userDrawn="1"/>
        </p:nvSpPr>
        <p:spPr>
          <a:xfrm>
            <a:off x="-4870" y="0"/>
            <a:ext cx="685191" cy="1202400"/>
          </a:xfrm>
          <a:prstGeom prst="rect">
            <a:avLst/>
          </a:prstGeom>
          <a:solidFill>
            <a:srgbClr val="FAC90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2CB6D41F-910E-ADFD-0093-5144605A15C7}"/>
              </a:ext>
            </a:extLst>
          </p:cNvPr>
          <p:cNvPicPr>
            <a:picLocks noChangeAspect="1"/>
          </p:cNvPicPr>
          <p:nvPr userDrawn="1"/>
        </p:nvPicPr>
        <p:blipFill>
          <a:blip r:embed="rId3" cstate="screen">
            <a:biLevel thresh="25000"/>
            <a:extLst>
              <a:ext uri="{28A0092B-C50C-407E-A947-70E740481C1C}">
                <a14:useLocalDpi xmlns:a14="http://schemas.microsoft.com/office/drawing/2010/main" val="0"/>
              </a:ext>
            </a:extLst>
          </a:blip>
          <a:stretch>
            <a:fillRect/>
          </a:stretch>
        </p:blipFill>
        <p:spPr>
          <a:xfrm>
            <a:off x="0" y="516819"/>
            <a:ext cx="630547" cy="638781"/>
          </a:xfrm>
          <a:prstGeom prst="rect">
            <a:avLst/>
          </a:prstGeom>
        </p:spPr>
      </p:pic>
    </p:spTree>
    <p:extLst>
      <p:ext uri="{BB962C8B-B14F-4D97-AF65-F5344CB8AC3E}">
        <p14:creationId xmlns:p14="http://schemas.microsoft.com/office/powerpoint/2010/main" val="1588053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055FD-F987-7AA5-2D31-B27F6068357B}"/>
              </a:ext>
            </a:extLst>
          </p:cNvPr>
          <p:cNvSpPr>
            <a:spLocks noGrp="1"/>
          </p:cNvSpPr>
          <p:nvPr>
            <p:ph type="title"/>
          </p:nvPr>
        </p:nvSpPr>
        <p:spPr>
          <a:xfrm>
            <a:off x="831850" y="1709739"/>
            <a:ext cx="10515600" cy="1719262"/>
          </a:xfrm>
        </p:spPr>
        <p:txBody>
          <a:bodyPr anchor="b"/>
          <a:lstStyle>
            <a:lvl1pPr>
              <a:defRPr sz="6000"/>
            </a:lvl1pPr>
          </a:lstStyle>
          <a:p>
            <a:r>
              <a:rPr lang="en-US" dirty="0"/>
              <a:t>Click to edit Master title style</a:t>
            </a:r>
          </a:p>
        </p:txBody>
      </p:sp>
      <p:sp>
        <p:nvSpPr>
          <p:cNvPr id="6" name="Slide Number Placeholder 5">
            <a:extLst>
              <a:ext uri="{FF2B5EF4-FFF2-40B4-BE49-F238E27FC236}">
                <a16:creationId xmlns:a16="http://schemas.microsoft.com/office/drawing/2014/main" id="{508C4BF1-1DCF-AF09-2B3B-331AAE665A16}"/>
              </a:ext>
            </a:extLst>
          </p:cNvPr>
          <p:cNvSpPr>
            <a:spLocks noGrp="1"/>
          </p:cNvSpPr>
          <p:nvPr>
            <p:ph type="sldNum" sz="quarter" idx="12"/>
          </p:nvPr>
        </p:nvSpPr>
        <p:spPr>
          <a:xfrm>
            <a:off x="3937000" y="6310168"/>
            <a:ext cx="2743200" cy="365125"/>
          </a:xfrm>
        </p:spPr>
        <p:txBody>
          <a:bodyPr/>
          <a:lstStyle>
            <a:lvl1pPr algn="ctr">
              <a:defRPr>
                <a:solidFill>
                  <a:schemeClr val="bg1"/>
                </a:solidFill>
              </a:defRPr>
            </a:lvl1pPr>
          </a:lstStyle>
          <a:p>
            <a:endParaRPr lang="en-US" dirty="0"/>
          </a:p>
        </p:txBody>
      </p:sp>
      <p:pic>
        <p:nvPicPr>
          <p:cNvPr id="7" name="Picture 2" descr="Rowan University | Glassboro NJ">
            <a:extLst>
              <a:ext uri="{FF2B5EF4-FFF2-40B4-BE49-F238E27FC236}">
                <a16:creationId xmlns:a16="http://schemas.microsoft.com/office/drawing/2014/main" id="{0E8B99BB-E32D-95C1-1D06-0A520ECB6DA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1849" y="4750496"/>
            <a:ext cx="1188485" cy="118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037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549F8B-59D9-01A1-41B1-B2F13B48CBB5}"/>
              </a:ext>
            </a:extLst>
          </p:cNvPr>
          <p:cNvSpPr>
            <a:spLocks noGrp="1"/>
          </p:cNvSpPr>
          <p:nvPr>
            <p:ph type="sldNum" sz="quarter" idx="12"/>
          </p:nvPr>
        </p:nvSpPr>
        <p:spPr>
          <a:xfrm>
            <a:off x="4800600" y="6311900"/>
            <a:ext cx="2743200" cy="365125"/>
          </a:xfrm>
        </p:spPr>
        <p:txBody>
          <a:bodyPr/>
          <a:lstStyle>
            <a:lvl1pPr algn="ctr">
              <a:defRPr/>
            </a:lvl1pPr>
          </a:lstStyle>
          <a:p>
            <a:endParaRPr lang="en-US" dirty="0"/>
          </a:p>
        </p:txBody>
      </p:sp>
    </p:spTree>
    <p:extLst>
      <p:ext uri="{BB962C8B-B14F-4D97-AF65-F5344CB8AC3E}">
        <p14:creationId xmlns:p14="http://schemas.microsoft.com/office/powerpoint/2010/main" val="200692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BA45-1712-DC04-2F9C-86C6A9D887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BDC9D9-3828-E62F-D14D-B31028218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5ED129-35C2-E327-5A30-D081E84242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CBC68F-8290-C9A5-5A10-FA26AFC00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5E7CA-29AC-C288-021C-404243016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4CB11-D090-BED8-D92C-B456B6C729B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F7309FA-BDF2-D61F-DEDE-0CDD71126B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A16BE6-34CA-2E1D-FEB6-0D1343F0ACAE}"/>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315050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CD5B-150A-A62C-4CEA-EF335A2D13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8E9212-9787-0E11-5FB7-DB31B61E7CC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A5A5868-A46E-E4CD-24C6-C290DF6E86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9A8E9B-6F0C-5392-FA33-06E42645E8EA}"/>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203162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6BC5B-4B7E-31A6-E41F-7626EAE55DC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F80E6EC-457A-1707-D782-B7A3FE001E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AD390E-5FC0-4240-A1E5-F0628D4A7744}"/>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1490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F6D9-E287-6457-67DD-75164B2AF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59F37-990F-F1DC-847D-C9E7DA0D02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DC6874-4960-D4D9-8408-B948A8713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0CC8DF-D715-CE6A-D399-C6AA4729149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949A405-DA5C-EA75-3A96-642C07FD7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6CFC9-CAE3-F82A-33FD-D4A5882C9B9B}"/>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2155572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A53B-0974-45E8-79C2-962ADD28F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95575-A05E-EE48-A24E-3BBB7E49D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C682C-A30C-77D6-9592-C91E23CD1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CA7EE4-ACA8-4D09-FFEE-237357C34D7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50B22BE-2852-3A72-9328-8309D5A9B3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7A2ED-73FB-FEF2-39BF-D10CBD740FCE}"/>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355632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B47FA-2481-FDCB-D91B-28B089C9AC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EAEB1D-9EE3-55C6-77C1-B980B8CE1E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929CC-C823-865C-DC83-79091423AF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D3BD53C9-338A-CDB6-628D-29799C6F82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0ADA7AE-9528-2DE3-3550-2E34CCD9CA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DA4AE7-BF58-4D44-80BF-527B0DDA1114}" type="slidenum">
              <a:rPr lang="en-US" smtClean="0"/>
              <a:t>‹#›</a:t>
            </a:fld>
            <a:endParaRPr lang="en-US"/>
          </a:p>
        </p:txBody>
      </p:sp>
    </p:spTree>
    <p:extLst>
      <p:ext uri="{BB962C8B-B14F-4D97-AF65-F5344CB8AC3E}">
        <p14:creationId xmlns:p14="http://schemas.microsoft.com/office/powerpoint/2010/main" val="199369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gif"/><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bensid28@students.rowan.edu" TargetMode="External"/><Relationship Id="rId2" Type="http://schemas.openxmlformats.org/officeDocument/2006/relationships/hyperlink" Target="mailto:kontsos@rowan.edu"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6.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DF8BC-C937-BA11-001E-3996A0D07D7A}"/>
              </a:ext>
            </a:extLst>
          </p:cNvPr>
          <p:cNvSpPr>
            <a:spLocks noGrp="1"/>
          </p:cNvSpPr>
          <p:nvPr>
            <p:ph type="ctrTitle"/>
          </p:nvPr>
        </p:nvSpPr>
        <p:spPr>
          <a:xfrm>
            <a:off x="2771642" y="2129504"/>
            <a:ext cx="9420358" cy="1655762"/>
          </a:xfrm>
          <a:solidFill>
            <a:srgbClr val="5C0000"/>
          </a:solidFill>
        </p:spPr>
        <p:txBody>
          <a:bodyPr/>
          <a:lstStyle/>
          <a:p>
            <a:r>
              <a:rPr lang="de-DE" sz="4000" b="1" dirty="0">
                <a:latin typeface="Times New Roman" panose="02020603050405020304" pitchFamily="18" charset="0"/>
                <a:cs typeface="Times New Roman" panose="02020603050405020304" pitchFamily="18" charset="0"/>
              </a:rPr>
              <a:t>DeepLearning approach for material failure prediction in fatigue tests using acoustic emission data</a:t>
            </a:r>
            <a:endParaRPr lang="en-US"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DCD78F2-F507-CA07-7830-DD3223B3172A}"/>
              </a:ext>
            </a:extLst>
          </p:cNvPr>
          <p:cNvSpPr>
            <a:spLocks noGrp="1"/>
          </p:cNvSpPr>
          <p:nvPr>
            <p:ph type="subTitle" idx="4294967295"/>
          </p:nvPr>
        </p:nvSpPr>
        <p:spPr>
          <a:xfrm>
            <a:off x="2782528" y="3798530"/>
            <a:ext cx="9144000" cy="490441"/>
          </a:xfrm>
        </p:spPr>
        <p:txBody>
          <a:bodyPr/>
          <a:lstStyle/>
          <a:p>
            <a:pPr marL="0" indent="0">
              <a:buNone/>
            </a:pPr>
            <a:r>
              <a:rPr lang="en-US" dirty="0">
                <a:solidFill>
                  <a:srgbClr val="5C0000"/>
                </a:solidFill>
                <a:latin typeface="Times New Roman" panose="02020603050405020304" pitchFamily="18" charset="0"/>
                <a:cs typeface="Times New Roman" panose="02020603050405020304" pitchFamily="18" charset="0"/>
              </a:rPr>
              <a:t>date</a:t>
            </a:r>
          </a:p>
          <a:p>
            <a:pPr marL="0" indent="0">
              <a:buNone/>
            </a:pPr>
            <a:endParaRPr lang="en-US" dirty="0"/>
          </a:p>
        </p:txBody>
      </p:sp>
      <p:sp>
        <p:nvSpPr>
          <p:cNvPr id="4" name="TextBox 3">
            <a:extLst>
              <a:ext uri="{FF2B5EF4-FFF2-40B4-BE49-F238E27FC236}">
                <a16:creationId xmlns:a16="http://schemas.microsoft.com/office/drawing/2014/main" id="{EB4CEC3B-9412-824F-5A06-D0CF16FE2852}"/>
              </a:ext>
            </a:extLst>
          </p:cNvPr>
          <p:cNvSpPr txBox="1"/>
          <p:nvPr/>
        </p:nvSpPr>
        <p:spPr>
          <a:xfrm>
            <a:off x="6836231" y="4457407"/>
            <a:ext cx="4876800" cy="2800767"/>
          </a:xfrm>
          <a:prstGeom prst="rect">
            <a:avLst/>
          </a:prstGeom>
          <a:noFill/>
        </p:spPr>
        <p:txBody>
          <a:bodyPr wrap="square" rtlCol="0">
            <a:spAutoFit/>
          </a:bodyPr>
          <a:lstStyle/>
          <a:p>
            <a:r>
              <a:rPr lang="en-US" sz="2000" b="1" dirty="0">
                <a:solidFill>
                  <a:srgbClr val="5C0000"/>
                </a:solidFill>
                <a:latin typeface="Times New Roman" panose="02020603050405020304" pitchFamily="18" charset="0"/>
                <a:cs typeface="Times New Roman" panose="02020603050405020304" pitchFamily="18" charset="0"/>
              </a:rPr>
              <a:t>Ahmed Ben Sidhom</a:t>
            </a:r>
          </a:p>
          <a:p>
            <a:r>
              <a:rPr lang="en-US" sz="1400" dirty="0">
                <a:latin typeface="Times New Roman" panose="02020603050405020304" pitchFamily="18" charset="0"/>
                <a:cs typeface="Times New Roman" panose="02020603050405020304" pitchFamily="18" charset="0"/>
              </a:rPr>
              <a:t>Electrical and Computer Engineering PhD candidate</a:t>
            </a:r>
            <a:endParaRPr lang="en-US" sz="2000" dirty="0">
              <a:solidFill>
                <a:srgbClr val="5C0000"/>
              </a:solidFill>
              <a:latin typeface="Times New Roman" panose="02020603050405020304" pitchFamily="18" charset="0"/>
              <a:cs typeface="Times New Roman" panose="02020603050405020304" pitchFamily="18" charset="0"/>
            </a:endParaRPr>
          </a:p>
          <a:p>
            <a:r>
              <a:rPr lang="en-US" sz="2000" b="1" dirty="0">
                <a:solidFill>
                  <a:srgbClr val="5C0000"/>
                </a:solidFill>
                <a:latin typeface="Times New Roman" panose="02020603050405020304" pitchFamily="18" charset="0"/>
                <a:cs typeface="Times New Roman" panose="02020603050405020304" pitchFamily="18" charset="0"/>
              </a:rPr>
              <a:t>Advisor</a:t>
            </a:r>
            <a:r>
              <a:rPr lang="de-DE" sz="2000" b="1" dirty="0">
                <a:solidFill>
                  <a:srgbClr val="5C0000"/>
                </a:solidFill>
                <a:latin typeface="Times New Roman" panose="02020603050405020304" pitchFamily="18" charset="0"/>
                <a:cs typeface="Times New Roman" panose="02020603050405020304" pitchFamily="18" charset="0"/>
              </a:rPr>
              <a:t>:</a:t>
            </a:r>
            <a:r>
              <a:rPr lang="en-US" sz="2000" b="1" dirty="0">
                <a:solidFill>
                  <a:srgbClr val="5C0000"/>
                </a:solidFill>
                <a:latin typeface="Times New Roman" panose="02020603050405020304" pitchFamily="18" charset="0"/>
                <a:cs typeface="Times New Roman" panose="02020603050405020304" pitchFamily="18" charset="0"/>
              </a:rPr>
              <a:t> Dr. </a:t>
            </a:r>
            <a:r>
              <a:rPr lang="en-US" sz="2000" b="1" dirty="0" err="1">
                <a:solidFill>
                  <a:srgbClr val="5C0000"/>
                </a:solidFill>
                <a:latin typeface="Times New Roman" panose="02020603050405020304" pitchFamily="18" charset="0"/>
                <a:cs typeface="Times New Roman" panose="02020603050405020304" pitchFamily="18" charset="0"/>
              </a:rPr>
              <a:t>Antonios</a:t>
            </a:r>
            <a:r>
              <a:rPr lang="en-US" sz="2000" b="1" dirty="0">
                <a:solidFill>
                  <a:srgbClr val="5C0000"/>
                </a:solidFill>
                <a:latin typeface="Times New Roman" panose="02020603050405020304" pitchFamily="18" charset="0"/>
                <a:cs typeface="Times New Roman" panose="02020603050405020304" pitchFamily="18" charset="0"/>
              </a:rPr>
              <a:t> </a:t>
            </a:r>
            <a:r>
              <a:rPr lang="en-US" sz="2000" b="1" dirty="0" err="1">
                <a:solidFill>
                  <a:srgbClr val="5C0000"/>
                </a:solidFill>
                <a:latin typeface="Times New Roman" panose="02020603050405020304" pitchFamily="18" charset="0"/>
                <a:cs typeface="Times New Roman" panose="02020603050405020304" pitchFamily="18" charset="0"/>
              </a:rPr>
              <a:t>Kontsos</a:t>
            </a:r>
            <a:endParaRPr lang="en-US" sz="2000" b="1" dirty="0">
              <a:solidFill>
                <a:srgbClr val="5C0000"/>
              </a:solidFill>
              <a:latin typeface="Times New Roman" panose="02020603050405020304" pitchFamily="18" charset="0"/>
              <a:cs typeface="Times New Roman" panose="02020603050405020304" pitchFamily="18" charset="0"/>
            </a:endParaRPr>
          </a:p>
          <a:p>
            <a:pPr algn="l" rtl="0" fontAlgn="base"/>
            <a:r>
              <a:rPr lang="en-US" sz="1400" b="0" i="0" u="none" strike="noStrike" dirty="0">
                <a:effectLst/>
                <a:latin typeface="Times New Roman" panose="02020603050405020304" pitchFamily="18" charset="0"/>
                <a:cs typeface="Times New Roman" panose="02020603050405020304" pitchFamily="18" charset="0"/>
              </a:rPr>
              <a:t>Director, Digital Engineering Hub (</a:t>
            </a:r>
            <a:r>
              <a:rPr lang="en-US" sz="1400" b="0" i="0" u="none" strike="noStrike" dirty="0" err="1">
                <a:effectLst/>
                <a:latin typeface="Times New Roman" panose="02020603050405020304" pitchFamily="18" charset="0"/>
                <a:cs typeface="Times New Roman" panose="02020603050405020304" pitchFamily="18" charset="0"/>
              </a:rPr>
              <a:t>DEHub</a:t>
            </a:r>
            <a:r>
              <a:rPr lang="en-US" sz="1400" b="0" i="0" u="none" strike="noStrike" dirty="0">
                <a:effectLst/>
                <a:latin typeface="Times New Roman" panose="02020603050405020304" pitchFamily="18" charset="0"/>
                <a:cs typeface="Times New Roman" panose="02020603050405020304" pitchFamily="18" charset="0"/>
              </a:rPr>
              <a:t>)</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Henry M. Rowan Foundation Professor </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Dept. of Mechanical Engineering</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Dept. of Electrical Engineering (courtesy)</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Materials Science &amp; Engineering (affiliated)</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Henry M. Rowan College of Engineering (HMRCOE)</a:t>
            </a:r>
            <a:endParaRPr lang="en-US" sz="1400" b="0" i="0" dirty="0">
              <a:effectLst/>
              <a:latin typeface="Times New Roman" panose="02020603050405020304" pitchFamily="18" charset="0"/>
              <a:cs typeface="Times New Roman" panose="02020603050405020304" pitchFamily="18" charset="0"/>
            </a:endParaRPr>
          </a:p>
          <a:p>
            <a:endParaRPr lang="en-US" sz="2000" b="1" dirty="0">
              <a:solidFill>
                <a:srgbClr val="5C000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96152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p:txBody>
          <a:bodyPr/>
          <a:lstStyle/>
          <a:p>
            <a:r>
              <a:rPr lang="de-DE" b="1" dirty="0">
                <a:solidFill>
                  <a:srgbClr val="5C0000"/>
                </a:solidFill>
                <a:latin typeface="Times New Roman" panose="02020603050405020304" pitchFamily="18" charset="0"/>
                <a:cs typeface="Times New Roman" panose="02020603050405020304" pitchFamily="18" charset="0"/>
              </a:rPr>
              <a:t>III. </a:t>
            </a:r>
            <a:r>
              <a:rPr lang="de-DE" sz="4400" b="1" dirty="0">
                <a:solidFill>
                  <a:srgbClr val="5C0000"/>
                </a:solidFill>
                <a:latin typeface="Times New Roman" panose="02020603050405020304" pitchFamily="18" charset="0"/>
                <a:cs typeface="Times New Roman" panose="02020603050405020304" pitchFamily="18" charset="0"/>
              </a:rPr>
              <a:t>Approach</a:t>
            </a:r>
            <a:br>
              <a:rPr lang="de-DE" dirty="0"/>
            </a:br>
            <a:r>
              <a:rPr lang="de-DE" sz="3200" b="1" dirty="0">
                <a:latin typeface="Times New Roman" panose="02020603050405020304" pitchFamily="18" charset="0"/>
                <a:cs typeface="Times New Roman" panose="02020603050405020304" pitchFamily="18" charset="0"/>
              </a:rPr>
              <a:t>LSTM</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10</a:t>
            </a:fld>
            <a:endParaRPr lang="en-US"/>
          </a:p>
        </p:txBody>
      </p:sp>
      <p:pic>
        <p:nvPicPr>
          <p:cNvPr id="5" name="Picture 8" descr="No alt text provided for this image">
            <a:extLst>
              <a:ext uri="{FF2B5EF4-FFF2-40B4-BE49-F238E27FC236}">
                <a16:creationId xmlns:a16="http://schemas.microsoft.com/office/drawing/2014/main" id="{C2A7D05D-66AA-169A-2926-A65DEC0DD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17" y="1275451"/>
            <a:ext cx="4362607" cy="17591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preview">
            <a:extLst>
              <a:ext uri="{FF2B5EF4-FFF2-40B4-BE49-F238E27FC236}">
                <a16:creationId xmlns:a16="http://schemas.microsoft.com/office/drawing/2014/main" id="{7A305F4B-214E-A700-E43C-FF51FDE31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6" y="3034602"/>
            <a:ext cx="4535447" cy="16679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Image preview">
            <a:extLst>
              <a:ext uri="{FF2B5EF4-FFF2-40B4-BE49-F238E27FC236}">
                <a16:creationId xmlns:a16="http://schemas.microsoft.com/office/drawing/2014/main" id="{6F5B07F3-EB2B-9743-F2F3-265AB3DDF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6" y="4711602"/>
            <a:ext cx="4535447" cy="14003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9C2012A-152C-378B-EB3D-D8E54EABBCF8}"/>
              </a:ext>
            </a:extLst>
          </p:cNvPr>
          <p:cNvSpPr txBox="1"/>
          <p:nvPr/>
        </p:nvSpPr>
        <p:spPr>
          <a:xfrm>
            <a:off x="4753897" y="2449718"/>
            <a:ext cx="6528619" cy="1015663"/>
          </a:xfrm>
          <a:prstGeom prst="rect">
            <a:avLst/>
          </a:prstGeom>
          <a:noFill/>
        </p:spPr>
        <p:txBody>
          <a:bodyPr wrap="square" rtlCol="0">
            <a:spAutoFit/>
          </a:bodyPr>
          <a:lstStyle/>
          <a:p>
            <a:r>
              <a:rPr lang="en-US" sz="1200" b="1" i="0" dirty="0">
                <a:effectLst/>
                <a:latin typeface="Times New Roman" panose="02020603050405020304" pitchFamily="18" charset="0"/>
                <a:cs typeface="Times New Roman" panose="02020603050405020304" pitchFamily="18" charset="0"/>
              </a:rPr>
              <a:t>the Output Gate</a:t>
            </a:r>
            <a:br>
              <a:rPr lang="en-US" sz="1200" b="0" i="0" dirty="0">
                <a:effectLst/>
                <a:latin typeface="Times New Roman" panose="02020603050405020304" pitchFamily="18" charset="0"/>
                <a:cs typeface="Times New Roman" panose="02020603050405020304" pitchFamily="18" charset="0"/>
              </a:rPr>
            </a:br>
            <a:r>
              <a:rPr lang="en-US" sz="1200" b="0" i="0" dirty="0">
                <a:effectLst/>
                <a:latin typeface="Times New Roman" panose="02020603050405020304" pitchFamily="18" charset="0"/>
                <a:cs typeface="Times New Roman" panose="02020603050405020304" pitchFamily="18" charset="0"/>
              </a:rPr>
              <a:t>- Information Filtering: The output gate filters the cell state's information, determining what should influence the next hidden state.</a:t>
            </a:r>
            <a:br>
              <a:rPr lang="en-US" sz="1200" b="0" i="0" dirty="0">
                <a:effectLst/>
                <a:latin typeface="Times New Roman" panose="02020603050405020304" pitchFamily="18" charset="0"/>
                <a:cs typeface="Times New Roman" panose="02020603050405020304" pitchFamily="18" charset="0"/>
              </a:rPr>
            </a:br>
            <a:r>
              <a:rPr lang="en-US" sz="1200" b="0" i="0" dirty="0">
                <a:effectLst/>
                <a:latin typeface="Times New Roman" panose="02020603050405020304" pitchFamily="18" charset="0"/>
                <a:cs typeface="Times New Roman" panose="02020603050405020304" pitchFamily="18" charset="0"/>
              </a:rPr>
              <a:t>- State Transition: By controlling what part of the cell state becomes part of the hidden state, it facilitates smooth transitions across time steps.</a:t>
            </a:r>
            <a:endParaRPr lang="en-US" sz="1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4E0165B-5C43-AE8F-34FC-39FF05CFB521}"/>
              </a:ext>
            </a:extLst>
          </p:cNvPr>
          <p:cNvSpPr txBox="1"/>
          <p:nvPr/>
        </p:nvSpPr>
        <p:spPr>
          <a:xfrm>
            <a:off x="4753897" y="5263624"/>
            <a:ext cx="7101744" cy="646331"/>
          </a:xfrm>
          <a:prstGeom prst="rect">
            <a:avLst/>
          </a:prstGeom>
          <a:noFill/>
        </p:spPr>
        <p:txBody>
          <a:bodyPr wrap="square" rtlCol="0">
            <a:spAutoFit/>
          </a:bodyPr>
          <a:lstStyle/>
          <a:p>
            <a:r>
              <a:rPr lang="en-US" sz="1200" b="1" i="0" dirty="0">
                <a:effectLst/>
                <a:latin typeface="Times New Roman" panose="02020603050405020304" pitchFamily="18" charset="0"/>
                <a:cs typeface="Times New Roman" panose="02020603050405020304" pitchFamily="18" charset="0"/>
              </a:rPr>
              <a:t>The Input Gate </a:t>
            </a:r>
            <a:r>
              <a:rPr lang="en-US" sz="1200" b="0" i="0" dirty="0">
                <a:effectLst/>
                <a:latin typeface="Times New Roman" panose="02020603050405020304" pitchFamily="18" charset="0"/>
                <a:cs typeface="Times New Roman" panose="02020603050405020304" pitchFamily="18" charset="0"/>
              </a:rPr>
              <a:t>is responsible for controlling the flow of information into the memory cell of an LSTM. It decides which parts of the input data should be added to the cell state, effectively filtering out irrelevant information.</a:t>
            </a:r>
            <a:endParaRPr lang="en-US" sz="1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15654EF-7EAB-DAAF-4FE1-2FBF45F2DEA3}"/>
              </a:ext>
            </a:extLst>
          </p:cNvPr>
          <p:cNvSpPr txBox="1"/>
          <p:nvPr/>
        </p:nvSpPr>
        <p:spPr>
          <a:xfrm>
            <a:off x="4753897" y="4142324"/>
            <a:ext cx="7101744" cy="646331"/>
          </a:xfrm>
          <a:prstGeom prst="rect">
            <a:avLst/>
          </a:prstGeom>
          <a:noFill/>
        </p:spPr>
        <p:txBody>
          <a:bodyPr wrap="square" rtlCol="0">
            <a:spAutoFit/>
          </a:bodyPr>
          <a:lstStyle/>
          <a:p>
            <a:r>
              <a:rPr lang="en-US" sz="1200" b="1" i="0" dirty="0">
                <a:effectLst/>
                <a:latin typeface="Times New Roman" panose="02020603050405020304" pitchFamily="18" charset="0"/>
                <a:cs typeface="Times New Roman" panose="02020603050405020304" pitchFamily="18" charset="0"/>
              </a:rPr>
              <a:t>The forget gate </a:t>
            </a:r>
            <a:r>
              <a:rPr lang="en-US" sz="1200" b="0" i="0" dirty="0">
                <a:effectLst/>
                <a:latin typeface="Times New Roman" panose="02020603050405020304" pitchFamily="18" charset="0"/>
                <a:cs typeface="Times New Roman" panose="02020603050405020304" pitchFamily="18" charset="0"/>
              </a:rPr>
              <a:t>is a mechanism within LSTM cells that decides which information from the previous cell state should be discarded. This selective forgetting is crucial for preventing the accumulation of irrelevant information, which can degrade the performance of the network over time.</a:t>
            </a:r>
            <a:endParaRPr lang="en-US" sz="1200" dirty="0">
              <a:latin typeface="Times New Roman" panose="02020603050405020304" pitchFamily="18" charset="0"/>
              <a:cs typeface="Times New Roman" panose="02020603050405020304" pitchFamily="18" charset="0"/>
            </a:endParaRPr>
          </a:p>
        </p:txBody>
      </p:sp>
      <p:pic>
        <p:nvPicPr>
          <p:cNvPr id="3" name="Picture 8" descr="Image preview">
            <a:extLst>
              <a:ext uri="{FF2B5EF4-FFF2-40B4-BE49-F238E27FC236}">
                <a16:creationId xmlns:a16="http://schemas.microsoft.com/office/drawing/2014/main" id="{3C0A801E-6861-0F46-4755-2A5FEAA83F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9290" y="55021"/>
            <a:ext cx="4021394" cy="2440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635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p:txBody>
          <a:bodyPr/>
          <a:lstStyle/>
          <a:p>
            <a:r>
              <a:rPr lang="de-DE" b="1" dirty="0">
                <a:solidFill>
                  <a:srgbClr val="5C0000"/>
                </a:solidFill>
                <a:latin typeface="Times New Roman" panose="02020603050405020304" pitchFamily="18" charset="0"/>
                <a:cs typeface="Times New Roman" panose="02020603050405020304" pitchFamily="18" charset="0"/>
              </a:rPr>
              <a:t> </a:t>
            </a:r>
            <a:r>
              <a:rPr lang="de-DE" sz="4400" b="1" dirty="0">
                <a:solidFill>
                  <a:srgbClr val="5C0000"/>
                </a:solidFill>
                <a:latin typeface="Times New Roman" panose="02020603050405020304" pitchFamily="18" charset="0"/>
                <a:cs typeface="Times New Roman" panose="02020603050405020304" pitchFamily="18" charset="0"/>
              </a:rPr>
              <a:t>IV. Data preprocessing</a:t>
            </a:r>
            <a:br>
              <a:rPr lang="de-DE" b="1" dirty="0">
                <a:solidFill>
                  <a:srgbClr val="5C0000"/>
                </a:solidFill>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Data Labeling</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11</a:t>
            </a:fld>
            <a:endParaRPr lang="en-US"/>
          </a:p>
        </p:txBody>
      </p:sp>
      <p:graphicFrame>
        <p:nvGraphicFramePr>
          <p:cNvPr id="3" name="Table 2">
            <a:extLst>
              <a:ext uri="{FF2B5EF4-FFF2-40B4-BE49-F238E27FC236}">
                <a16:creationId xmlns:a16="http://schemas.microsoft.com/office/drawing/2014/main" id="{46134698-46EC-102D-7893-6E01B1A5AF80}"/>
              </a:ext>
            </a:extLst>
          </p:cNvPr>
          <p:cNvGraphicFramePr>
            <a:graphicFrameLocks noGrp="1"/>
          </p:cNvGraphicFramePr>
          <p:nvPr>
            <p:extLst>
              <p:ext uri="{D42A27DB-BD31-4B8C-83A1-F6EECF244321}">
                <p14:modId xmlns:p14="http://schemas.microsoft.com/office/powerpoint/2010/main" val="3318600473"/>
              </p:ext>
            </p:extLst>
          </p:nvPr>
        </p:nvGraphicFramePr>
        <p:xfrm>
          <a:off x="382494" y="2060008"/>
          <a:ext cx="730168" cy="3657600"/>
        </p:xfrm>
        <a:graphic>
          <a:graphicData uri="http://schemas.openxmlformats.org/drawingml/2006/table">
            <a:tbl>
              <a:tblPr firstRow="1" bandRow="1">
                <a:tableStyleId>{5940675A-B579-460E-94D1-54222C63F5DA}</a:tableStyleId>
              </a:tblPr>
              <a:tblGrid>
                <a:gridCol w="365084">
                  <a:extLst>
                    <a:ext uri="{9D8B030D-6E8A-4147-A177-3AD203B41FA5}">
                      <a16:colId xmlns:a16="http://schemas.microsoft.com/office/drawing/2014/main" val="4287546068"/>
                    </a:ext>
                  </a:extLst>
                </a:gridCol>
                <a:gridCol w="365084">
                  <a:extLst>
                    <a:ext uri="{9D8B030D-6E8A-4147-A177-3AD203B41FA5}">
                      <a16:colId xmlns:a16="http://schemas.microsoft.com/office/drawing/2014/main" val="1403138747"/>
                    </a:ext>
                  </a:extLst>
                </a:gridCol>
              </a:tblGrid>
              <a:tr h="288801">
                <a:tc>
                  <a:txBody>
                    <a:bodyPr/>
                    <a:lstStyle/>
                    <a:p>
                      <a:endParaRPr lang="en-US"/>
                    </a:p>
                  </a:txBody>
                  <a:tcPr/>
                </a:tc>
                <a:tc>
                  <a:txBody>
                    <a:bodyPr/>
                    <a:lstStyle/>
                    <a:p>
                      <a:endParaRPr lang="en-US"/>
                    </a:p>
                  </a:txBody>
                  <a:tcPr/>
                </a:tc>
                <a:extLst>
                  <a:ext uri="{0D108BD9-81ED-4DB2-BD59-A6C34878D82A}">
                    <a16:rowId xmlns:a16="http://schemas.microsoft.com/office/drawing/2014/main" val="3247235837"/>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1759098614"/>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483568664"/>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1472168745"/>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1553420470"/>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1017740583"/>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3705864978"/>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34404952"/>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1090299612"/>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269516707"/>
                  </a:ext>
                </a:extLst>
              </a:tr>
            </a:tbl>
          </a:graphicData>
        </a:graphic>
      </p:graphicFrame>
      <p:graphicFrame>
        <p:nvGraphicFramePr>
          <p:cNvPr id="5" name="Table 4">
            <a:extLst>
              <a:ext uri="{FF2B5EF4-FFF2-40B4-BE49-F238E27FC236}">
                <a16:creationId xmlns:a16="http://schemas.microsoft.com/office/drawing/2014/main" id="{5D7E59CA-0BEA-69E1-B96A-49C85C81F196}"/>
              </a:ext>
            </a:extLst>
          </p:cNvPr>
          <p:cNvGraphicFramePr>
            <a:graphicFrameLocks noGrp="1"/>
          </p:cNvGraphicFramePr>
          <p:nvPr>
            <p:extLst>
              <p:ext uri="{D42A27DB-BD31-4B8C-83A1-F6EECF244321}">
                <p14:modId xmlns:p14="http://schemas.microsoft.com/office/powerpoint/2010/main" val="776260928"/>
              </p:ext>
            </p:extLst>
          </p:nvPr>
        </p:nvGraphicFramePr>
        <p:xfrm>
          <a:off x="1897530" y="2060008"/>
          <a:ext cx="730168" cy="3657600"/>
        </p:xfrm>
        <a:graphic>
          <a:graphicData uri="http://schemas.openxmlformats.org/drawingml/2006/table">
            <a:tbl>
              <a:tblPr firstRow="1" bandRow="1">
                <a:tableStyleId>{5940675A-B579-460E-94D1-54222C63F5DA}</a:tableStyleId>
              </a:tblPr>
              <a:tblGrid>
                <a:gridCol w="365084">
                  <a:extLst>
                    <a:ext uri="{9D8B030D-6E8A-4147-A177-3AD203B41FA5}">
                      <a16:colId xmlns:a16="http://schemas.microsoft.com/office/drawing/2014/main" val="4287546068"/>
                    </a:ext>
                  </a:extLst>
                </a:gridCol>
                <a:gridCol w="365084">
                  <a:extLst>
                    <a:ext uri="{9D8B030D-6E8A-4147-A177-3AD203B41FA5}">
                      <a16:colId xmlns:a16="http://schemas.microsoft.com/office/drawing/2014/main" val="1403138747"/>
                    </a:ext>
                  </a:extLst>
                </a:gridCol>
              </a:tblGrid>
              <a:tr h="288801">
                <a:tc>
                  <a:txBody>
                    <a:bodyPr/>
                    <a:lstStyle/>
                    <a:p>
                      <a:endParaRPr lang="en-US"/>
                    </a:p>
                  </a:txBody>
                  <a:tcPr/>
                </a:tc>
                <a:tc>
                  <a:txBody>
                    <a:bodyPr/>
                    <a:lstStyle/>
                    <a:p>
                      <a:endParaRPr lang="en-US"/>
                    </a:p>
                  </a:txBody>
                  <a:tcPr/>
                </a:tc>
                <a:extLst>
                  <a:ext uri="{0D108BD9-81ED-4DB2-BD59-A6C34878D82A}">
                    <a16:rowId xmlns:a16="http://schemas.microsoft.com/office/drawing/2014/main" val="3247235837"/>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1759098614"/>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483568664"/>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1472168745"/>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1553420470"/>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1017740583"/>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3705864978"/>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34404952"/>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1090299612"/>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269516707"/>
                  </a:ext>
                </a:extLst>
              </a:tr>
            </a:tbl>
          </a:graphicData>
        </a:graphic>
      </p:graphicFrame>
      <p:graphicFrame>
        <p:nvGraphicFramePr>
          <p:cNvPr id="6" name="Table 5">
            <a:extLst>
              <a:ext uri="{FF2B5EF4-FFF2-40B4-BE49-F238E27FC236}">
                <a16:creationId xmlns:a16="http://schemas.microsoft.com/office/drawing/2014/main" id="{A8C49B5C-24D1-46A0-00D9-1421D386D1D7}"/>
              </a:ext>
            </a:extLst>
          </p:cNvPr>
          <p:cNvGraphicFramePr>
            <a:graphicFrameLocks noGrp="1"/>
          </p:cNvGraphicFramePr>
          <p:nvPr>
            <p:extLst>
              <p:ext uri="{D42A27DB-BD31-4B8C-83A1-F6EECF244321}">
                <p14:modId xmlns:p14="http://schemas.microsoft.com/office/powerpoint/2010/main" val="929245253"/>
              </p:ext>
            </p:extLst>
          </p:nvPr>
        </p:nvGraphicFramePr>
        <p:xfrm>
          <a:off x="3412566" y="2060008"/>
          <a:ext cx="730168" cy="3657600"/>
        </p:xfrm>
        <a:graphic>
          <a:graphicData uri="http://schemas.openxmlformats.org/drawingml/2006/table">
            <a:tbl>
              <a:tblPr firstRow="1" bandRow="1">
                <a:tableStyleId>{5940675A-B579-460E-94D1-54222C63F5DA}</a:tableStyleId>
              </a:tblPr>
              <a:tblGrid>
                <a:gridCol w="365084">
                  <a:extLst>
                    <a:ext uri="{9D8B030D-6E8A-4147-A177-3AD203B41FA5}">
                      <a16:colId xmlns:a16="http://schemas.microsoft.com/office/drawing/2014/main" val="4287546068"/>
                    </a:ext>
                  </a:extLst>
                </a:gridCol>
                <a:gridCol w="365084">
                  <a:extLst>
                    <a:ext uri="{9D8B030D-6E8A-4147-A177-3AD203B41FA5}">
                      <a16:colId xmlns:a16="http://schemas.microsoft.com/office/drawing/2014/main" val="1403138747"/>
                    </a:ext>
                  </a:extLst>
                </a:gridCol>
              </a:tblGrid>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3247235837"/>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1759098614"/>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483568664"/>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1472168745"/>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1553420470"/>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1017740583"/>
                  </a:ext>
                </a:extLst>
              </a:tr>
              <a:tr h="288801">
                <a:tc>
                  <a:txBody>
                    <a:bodyPr/>
                    <a:lstStyle/>
                    <a:p>
                      <a:endParaRPr lang="en-US"/>
                    </a:p>
                  </a:txBody>
                  <a:tcPr/>
                </a:tc>
                <a:tc>
                  <a:txBody>
                    <a:bodyPr/>
                    <a:lstStyle/>
                    <a:p>
                      <a:endParaRPr lang="en-US"/>
                    </a:p>
                  </a:txBody>
                  <a:tcPr/>
                </a:tc>
                <a:extLst>
                  <a:ext uri="{0D108BD9-81ED-4DB2-BD59-A6C34878D82A}">
                    <a16:rowId xmlns:a16="http://schemas.microsoft.com/office/drawing/2014/main" val="3705864978"/>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34404952"/>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1090299612"/>
                  </a:ext>
                </a:extLst>
              </a:tr>
              <a:tr h="288801">
                <a:tc>
                  <a:txBody>
                    <a:bodyPr/>
                    <a:lstStyle/>
                    <a:p>
                      <a:endParaRPr lang="en-US"/>
                    </a:p>
                  </a:txBody>
                  <a:tcPr/>
                </a:tc>
                <a:tc>
                  <a:txBody>
                    <a:bodyPr/>
                    <a:lstStyle/>
                    <a:p>
                      <a:endParaRPr lang="en-US" dirty="0"/>
                    </a:p>
                  </a:txBody>
                  <a:tcPr/>
                </a:tc>
                <a:extLst>
                  <a:ext uri="{0D108BD9-81ED-4DB2-BD59-A6C34878D82A}">
                    <a16:rowId xmlns:a16="http://schemas.microsoft.com/office/drawing/2014/main" val="269516707"/>
                  </a:ext>
                </a:extLst>
              </a:tr>
            </a:tbl>
          </a:graphicData>
        </a:graphic>
      </p:graphicFrame>
      <p:sp>
        <p:nvSpPr>
          <p:cNvPr id="7" name="Rectangle 6">
            <a:extLst>
              <a:ext uri="{FF2B5EF4-FFF2-40B4-BE49-F238E27FC236}">
                <a16:creationId xmlns:a16="http://schemas.microsoft.com/office/drawing/2014/main" id="{8BFB911B-6524-4E16-72AF-B988E5E99759}"/>
              </a:ext>
            </a:extLst>
          </p:cNvPr>
          <p:cNvSpPr/>
          <p:nvPr/>
        </p:nvSpPr>
        <p:spPr>
          <a:xfrm>
            <a:off x="382495" y="2060008"/>
            <a:ext cx="347599" cy="2181501"/>
          </a:xfrm>
          <a:prstGeom prst="rect">
            <a:avLst/>
          </a:prstGeom>
          <a:solidFill>
            <a:srgbClr val="FF0000">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D41326-8D0A-92A6-F60C-47AFA29C27DB}"/>
              </a:ext>
            </a:extLst>
          </p:cNvPr>
          <p:cNvSpPr/>
          <p:nvPr/>
        </p:nvSpPr>
        <p:spPr>
          <a:xfrm>
            <a:off x="1897530" y="2433789"/>
            <a:ext cx="364407" cy="2181501"/>
          </a:xfrm>
          <a:prstGeom prst="rect">
            <a:avLst/>
          </a:prstGeom>
          <a:solidFill>
            <a:srgbClr val="FF0000">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B670019-34F6-B2BE-9B55-0D0D238CD799}"/>
              </a:ext>
            </a:extLst>
          </p:cNvPr>
          <p:cNvSpPr/>
          <p:nvPr/>
        </p:nvSpPr>
        <p:spPr>
          <a:xfrm>
            <a:off x="3412566" y="2798057"/>
            <a:ext cx="360537" cy="2181501"/>
          </a:xfrm>
          <a:prstGeom prst="rect">
            <a:avLst/>
          </a:prstGeom>
          <a:solidFill>
            <a:srgbClr val="FF0000">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EA86C88-A143-69DE-D5D1-6A12255280B2}"/>
              </a:ext>
            </a:extLst>
          </p:cNvPr>
          <p:cNvSpPr/>
          <p:nvPr/>
        </p:nvSpPr>
        <p:spPr>
          <a:xfrm>
            <a:off x="730094" y="4241509"/>
            <a:ext cx="382568" cy="373781"/>
          </a:xfrm>
          <a:prstGeom prst="rect">
            <a:avLst/>
          </a:prstGeom>
          <a:solidFill>
            <a:srgbClr val="92D05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347A984-C23B-D8AB-D92F-89AE474C0676}"/>
              </a:ext>
            </a:extLst>
          </p:cNvPr>
          <p:cNvSpPr/>
          <p:nvPr/>
        </p:nvSpPr>
        <p:spPr>
          <a:xfrm>
            <a:off x="3773103" y="4989071"/>
            <a:ext cx="382568" cy="373781"/>
          </a:xfrm>
          <a:prstGeom prst="rect">
            <a:avLst/>
          </a:prstGeom>
          <a:solidFill>
            <a:srgbClr val="92D05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131A2E-1F92-DF79-A7A6-F00397934978}"/>
              </a:ext>
            </a:extLst>
          </p:cNvPr>
          <p:cNvSpPr/>
          <p:nvPr/>
        </p:nvSpPr>
        <p:spPr>
          <a:xfrm>
            <a:off x="2238436" y="4615290"/>
            <a:ext cx="382568" cy="373781"/>
          </a:xfrm>
          <a:prstGeom prst="rect">
            <a:avLst/>
          </a:prstGeom>
          <a:solidFill>
            <a:srgbClr val="92D050">
              <a:alpha val="2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able 24">
            <a:extLst>
              <a:ext uri="{FF2B5EF4-FFF2-40B4-BE49-F238E27FC236}">
                <a16:creationId xmlns:a16="http://schemas.microsoft.com/office/drawing/2014/main" id="{55AC36D0-C64F-95BE-15F3-0340A8BAF68F}"/>
              </a:ext>
            </a:extLst>
          </p:cNvPr>
          <p:cNvGraphicFramePr>
            <a:graphicFrameLocks noGrp="1"/>
          </p:cNvGraphicFramePr>
          <p:nvPr>
            <p:extLst>
              <p:ext uri="{D42A27DB-BD31-4B8C-83A1-F6EECF244321}">
                <p14:modId xmlns:p14="http://schemas.microsoft.com/office/powerpoint/2010/main" val="208460911"/>
              </p:ext>
            </p:extLst>
          </p:nvPr>
        </p:nvGraphicFramePr>
        <p:xfrm>
          <a:off x="7578701" y="2060007"/>
          <a:ext cx="781327" cy="3657600"/>
        </p:xfrm>
        <a:graphic>
          <a:graphicData uri="http://schemas.openxmlformats.org/drawingml/2006/table">
            <a:tbl>
              <a:tblPr firstRow="1" bandRow="1">
                <a:tableStyleId>{5940675A-B579-460E-94D1-54222C63F5DA}</a:tableStyleId>
              </a:tblPr>
              <a:tblGrid>
                <a:gridCol w="416243">
                  <a:extLst>
                    <a:ext uri="{9D8B030D-6E8A-4147-A177-3AD203B41FA5}">
                      <a16:colId xmlns:a16="http://schemas.microsoft.com/office/drawing/2014/main" val="4287546068"/>
                    </a:ext>
                  </a:extLst>
                </a:gridCol>
                <a:gridCol w="365084">
                  <a:extLst>
                    <a:ext uri="{9D8B030D-6E8A-4147-A177-3AD203B41FA5}">
                      <a16:colId xmlns:a16="http://schemas.microsoft.com/office/drawing/2014/main" val="1403138747"/>
                    </a:ext>
                  </a:extLst>
                </a:gridCol>
              </a:tblGrid>
              <a:tr h="288801">
                <a:tc>
                  <a:txBody>
                    <a:bodyPr/>
                    <a:lstStyle/>
                    <a:p>
                      <a:r>
                        <a:rPr lang="en-US" dirty="0"/>
                        <a:t>1</a:t>
                      </a:r>
                    </a:p>
                  </a:txBody>
                  <a:tcPr/>
                </a:tc>
                <a:tc>
                  <a:txBody>
                    <a:bodyPr/>
                    <a:lstStyle/>
                    <a:p>
                      <a:endParaRPr lang="en-US" dirty="0"/>
                    </a:p>
                  </a:txBody>
                  <a:tcPr/>
                </a:tc>
                <a:extLst>
                  <a:ext uri="{0D108BD9-81ED-4DB2-BD59-A6C34878D82A}">
                    <a16:rowId xmlns:a16="http://schemas.microsoft.com/office/drawing/2014/main" val="3247235837"/>
                  </a:ext>
                </a:extLst>
              </a:tr>
              <a:tr h="288801">
                <a:tc>
                  <a:txBody>
                    <a:bodyPr/>
                    <a:lstStyle/>
                    <a:p>
                      <a:r>
                        <a:rPr lang="en-US" dirty="0"/>
                        <a:t>2</a:t>
                      </a:r>
                    </a:p>
                  </a:txBody>
                  <a:tcPr/>
                </a:tc>
                <a:tc>
                  <a:txBody>
                    <a:bodyPr/>
                    <a:lstStyle/>
                    <a:p>
                      <a:endParaRPr lang="en-US"/>
                    </a:p>
                  </a:txBody>
                  <a:tcPr/>
                </a:tc>
                <a:extLst>
                  <a:ext uri="{0D108BD9-81ED-4DB2-BD59-A6C34878D82A}">
                    <a16:rowId xmlns:a16="http://schemas.microsoft.com/office/drawing/2014/main" val="1759098614"/>
                  </a:ext>
                </a:extLst>
              </a:tr>
              <a:tr h="288801">
                <a:tc>
                  <a:txBody>
                    <a:bodyPr/>
                    <a:lstStyle/>
                    <a:p>
                      <a:r>
                        <a:rPr lang="en-US" dirty="0"/>
                        <a:t>3</a:t>
                      </a:r>
                    </a:p>
                  </a:txBody>
                  <a:tcPr/>
                </a:tc>
                <a:tc>
                  <a:txBody>
                    <a:bodyPr/>
                    <a:lstStyle/>
                    <a:p>
                      <a:endParaRPr lang="en-US"/>
                    </a:p>
                  </a:txBody>
                  <a:tcPr/>
                </a:tc>
                <a:extLst>
                  <a:ext uri="{0D108BD9-81ED-4DB2-BD59-A6C34878D82A}">
                    <a16:rowId xmlns:a16="http://schemas.microsoft.com/office/drawing/2014/main" val="483568664"/>
                  </a:ext>
                </a:extLst>
              </a:tr>
              <a:tr h="288801">
                <a:tc>
                  <a:txBody>
                    <a:bodyPr/>
                    <a:lstStyle/>
                    <a:p>
                      <a:r>
                        <a:rPr lang="en-US" dirty="0"/>
                        <a:t>4</a:t>
                      </a:r>
                    </a:p>
                  </a:txBody>
                  <a:tcPr/>
                </a:tc>
                <a:tc>
                  <a:txBody>
                    <a:bodyPr/>
                    <a:lstStyle/>
                    <a:p>
                      <a:endParaRPr lang="en-US"/>
                    </a:p>
                  </a:txBody>
                  <a:tcPr/>
                </a:tc>
                <a:extLst>
                  <a:ext uri="{0D108BD9-81ED-4DB2-BD59-A6C34878D82A}">
                    <a16:rowId xmlns:a16="http://schemas.microsoft.com/office/drawing/2014/main" val="1472168745"/>
                  </a:ext>
                </a:extLst>
              </a:tr>
              <a:tr h="288801">
                <a:tc>
                  <a:txBody>
                    <a:bodyPr/>
                    <a:lstStyle/>
                    <a:p>
                      <a:r>
                        <a:rPr lang="en-US" dirty="0"/>
                        <a:t>5</a:t>
                      </a:r>
                    </a:p>
                  </a:txBody>
                  <a:tcPr/>
                </a:tc>
                <a:tc>
                  <a:txBody>
                    <a:bodyPr/>
                    <a:lstStyle/>
                    <a:p>
                      <a:endParaRPr lang="en-US" dirty="0"/>
                    </a:p>
                  </a:txBody>
                  <a:tcPr/>
                </a:tc>
                <a:extLst>
                  <a:ext uri="{0D108BD9-81ED-4DB2-BD59-A6C34878D82A}">
                    <a16:rowId xmlns:a16="http://schemas.microsoft.com/office/drawing/2014/main" val="1553420470"/>
                  </a:ext>
                </a:extLst>
              </a:tr>
              <a:tr h="288801">
                <a:tc>
                  <a:txBody>
                    <a:bodyPr/>
                    <a:lstStyle/>
                    <a:p>
                      <a:r>
                        <a:rPr lang="en-US" dirty="0"/>
                        <a:t>6</a:t>
                      </a:r>
                    </a:p>
                  </a:txBody>
                  <a:tcPr/>
                </a:tc>
                <a:tc>
                  <a:txBody>
                    <a:bodyPr/>
                    <a:lstStyle/>
                    <a:p>
                      <a:endParaRPr lang="en-US"/>
                    </a:p>
                  </a:txBody>
                  <a:tcPr/>
                </a:tc>
                <a:extLst>
                  <a:ext uri="{0D108BD9-81ED-4DB2-BD59-A6C34878D82A}">
                    <a16:rowId xmlns:a16="http://schemas.microsoft.com/office/drawing/2014/main" val="1017740583"/>
                  </a:ext>
                </a:extLst>
              </a:tr>
              <a:tr h="288801">
                <a:tc>
                  <a:txBody>
                    <a:bodyPr/>
                    <a:lstStyle/>
                    <a:p>
                      <a:r>
                        <a:rPr lang="en-US" dirty="0"/>
                        <a:t>7</a:t>
                      </a:r>
                    </a:p>
                  </a:txBody>
                  <a:tcPr/>
                </a:tc>
                <a:tc>
                  <a:txBody>
                    <a:bodyPr/>
                    <a:lstStyle/>
                    <a:p>
                      <a:endParaRPr lang="en-US"/>
                    </a:p>
                  </a:txBody>
                  <a:tcPr/>
                </a:tc>
                <a:extLst>
                  <a:ext uri="{0D108BD9-81ED-4DB2-BD59-A6C34878D82A}">
                    <a16:rowId xmlns:a16="http://schemas.microsoft.com/office/drawing/2014/main" val="3705864978"/>
                  </a:ext>
                </a:extLst>
              </a:tr>
              <a:tr h="288801">
                <a:tc>
                  <a:txBody>
                    <a:bodyPr/>
                    <a:lstStyle/>
                    <a:p>
                      <a:r>
                        <a:rPr lang="en-US" dirty="0"/>
                        <a:t>8</a:t>
                      </a:r>
                    </a:p>
                  </a:txBody>
                  <a:tcPr/>
                </a:tc>
                <a:tc>
                  <a:txBody>
                    <a:bodyPr/>
                    <a:lstStyle/>
                    <a:p>
                      <a:endParaRPr lang="en-US" dirty="0"/>
                    </a:p>
                  </a:txBody>
                  <a:tcPr/>
                </a:tc>
                <a:extLst>
                  <a:ext uri="{0D108BD9-81ED-4DB2-BD59-A6C34878D82A}">
                    <a16:rowId xmlns:a16="http://schemas.microsoft.com/office/drawing/2014/main" val="34404952"/>
                  </a:ext>
                </a:extLst>
              </a:tr>
              <a:tr h="288801">
                <a:tc>
                  <a:txBody>
                    <a:bodyPr/>
                    <a:lstStyle/>
                    <a:p>
                      <a:r>
                        <a:rPr lang="en-US" dirty="0"/>
                        <a:t>…</a:t>
                      </a:r>
                    </a:p>
                  </a:txBody>
                  <a:tcPr/>
                </a:tc>
                <a:tc>
                  <a:txBody>
                    <a:bodyPr/>
                    <a:lstStyle/>
                    <a:p>
                      <a:endParaRPr lang="en-US" dirty="0"/>
                    </a:p>
                  </a:txBody>
                  <a:tcPr/>
                </a:tc>
                <a:extLst>
                  <a:ext uri="{0D108BD9-81ED-4DB2-BD59-A6C34878D82A}">
                    <a16:rowId xmlns:a16="http://schemas.microsoft.com/office/drawing/2014/main" val="1090299612"/>
                  </a:ext>
                </a:extLst>
              </a:tr>
              <a:tr h="288801">
                <a:tc>
                  <a:txBody>
                    <a:bodyPr/>
                    <a:lstStyle/>
                    <a:p>
                      <a:r>
                        <a:rPr lang="en-US" sz="1050" dirty="0"/>
                        <a:t>n+6</a:t>
                      </a:r>
                    </a:p>
                  </a:txBody>
                  <a:tcPr/>
                </a:tc>
                <a:tc>
                  <a:txBody>
                    <a:bodyPr/>
                    <a:lstStyle/>
                    <a:p>
                      <a:endParaRPr lang="en-US" dirty="0"/>
                    </a:p>
                  </a:txBody>
                  <a:tcPr/>
                </a:tc>
                <a:extLst>
                  <a:ext uri="{0D108BD9-81ED-4DB2-BD59-A6C34878D82A}">
                    <a16:rowId xmlns:a16="http://schemas.microsoft.com/office/drawing/2014/main" val="269516707"/>
                  </a:ext>
                </a:extLst>
              </a:tr>
            </a:tbl>
          </a:graphicData>
        </a:graphic>
      </p:graphicFrame>
      <p:graphicFrame>
        <p:nvGraphicFramePr>
          <p:cNvPr id="26" name="Table 25">
            <a:extLst>
              <a:ext uri="{FF2B5EF4-FFF2-40B4-BE49-F238E27FC236}">
                <a16:creationId xmlns:a16="http://schemas.microsoft.com/office/drawing/2014/main" id="{7F2D257F-00C2-01D1-5054-211F069DB36D}"/>
              </a:ext>
            </a:extLst>
          </p:cNvPr>
          <p:cNvGraphicFramePr>
            <a:graphicFrameLocks noGrp="1"/>
          </p:cNvGraphicFramePr>
          <p:nvPr>
            <p:extLst>
              <p:ext uri="{D42A27DB-BD31-4B8C-83A1-F6EECF244321}">
                <p14:modId xmlns:p14="http://schemas.microsoft.com/office/powerpoint/2010/main" val="3471718084"/>
              </p:ext>
            </p:extLst>
          </p:nvPr>
        </p:nvGraphicFramePr>
        <p:xfrm>
          <a:off x="10294469" y="2060007"/>
          <a:ext cx="1265472" cy="3657600"/>
        </p:xfrm>
        <a:graphic>
          <a:graphicData uri="http://schemas.openxmlformats.org/drawingml/2006/table">
            <a:tbl>
              <a:tblPr firstRow="1" bandRow="1">
                <a:tableStyleId>{5940675A-B579-460E-94D1-54222C63F5DA}</a:tableStyleId>
              </a:tblPr>
              <a:tblGrid>
                <a:gridCol w="712103">
                  <a:extLst>
                    <a:ext uri="{9D8B030D-6E8A-4147-A177-3AD203B41FA5}">
                      <a16:colId xmlns:a16="http://schemas.microsoft.com/office/drawing/2014/main" val="4287546068"/>
                    </a:ext>
                  </a:extLst>
                </a:gridCol>
                <a:gridCol w="553369">
                  <a:extLst>
                    <a:ext uri="{9D8B030D-6E8A-4147-A177-3AD203B41FA5}">
                      <a16:colId xmlns:a16="http://schemas.microsoft.com/office/drawing/2014/main" val="1403138747"/>
                    </a:ext>
                  </a:extLst>
                </a:gridCol>
              </a:tblGrid>
              <a:tr h="288801">
                <a:tc>
                  <a:txBody>
                    <a:bodyPr/>
                    <a:lstStyle/>
                    <a:p>
                      <a:r>
                        <a:rPr lang="en-US" dirty="0">
                          <a:solidFill>
                            <a:srgbClr val="FF0000"/>
                          </a:solidFill>
                        </a:rPr>
                        <a:t>x1</a:t>
                      </a:r>
                    </a:p>
                  </a:txBody>
                  <a:tcPr/>
                </a:tc>
                <a:tc>
                  <a:txBody>
                    <a:bodyPr/>
                    <a:lstStyle/>
                    <a:p>
                      <a:r>
                        <a:rPr lang="en-US" dirty="0">
                          <a:solidFill>
                            <a:srgbClr val="92D050"/>
                          </a:solidFill>
                        </a:rPr>
                        <a:t>Y1</a:t>
                      </a:r>
                    </a:p>
                  </a:txBody>
                  <a:tcPr/>
                </a:tc>
                <a:extLst>
                  <a:ext uri="{0D108BD9-81ED-4DB2-BD59-A6C34878D82A}">
                    <a16:rowId xmlns:a16="http://schemas.microsoft.com/office/drawing/2014/main" val="3247235837"/>
                  </a:ext>
                </a:extLst>
              </a:tr>
              <a:tr h="288801">
                <a:tc>
                  <a:txBody>
                    <a:bodyPr/>
                    <a:lstStyle/>
                    <a:p>
                      <a:r>
                        <a:rPr lang="en-US" dirty="0">
                          <a:solidFill>
                            <a:srgbClr val="FF0000"/>
                          </a:solidFill>
                        </a:rPr>
                        <a:t>X2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2D050"/>
                          </a:solidFill>
                        </a:rPr>
                        <a:t>Y2</a:t>
                      </a:r>
                    </a:p>
                  </a:txBody>
                  <a:tcPr/>
                </a:tc>
                <a:extLst>
                  <a:ext uri="{0D108BD9-81ED-4DB2-BD59-A6C34878D82A}">
                    <a16:rowId xmlns:a16="http://schemas.microsoft.com/office/drawing/2014/main" val="1759098614"/>
                  </a:ext>
                </a:extLst>
              </a:tr>
              <a:tr h="288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X3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2D050"/>
                          </a:solidFill>
                        </a:rPr>
                        <a:t>Y3</a:t>
                      </a:r>
                    </a:p>
                  </a:txBody>
                  <a:tcPr/>
                </a:tc>
                <a:extLst>
                  <a:ext uri="{0D108BD9-81ED-4DB2-BD59-A6C34878D82A}">
                    <a16:rowId xmlns:a16="http://schemas.microsoft.com/office/drawing/2014/main" val="483568664"/>
                  </a:ext>
                </a:extLst>
              </a:tr>
              <a:tr h="288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X4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2D050"/>
                          </a:solidFill>
                        </a:rPr>
                        <a:t>Y4</a:t>
                      </a:r>
                    </a:p>
                  </a:txBody>
                  <a:tcPr/>
                </a:tc>
                <a:extLst>
                  <a:ext uri="{0D108BD9-81ED-4DB2-BD59-A6C34878D82A}">
                    <a16:rowId xmlns:a16="http://schemas.microsoft.com/office/drawing/2014/main" val="1472168745"/>
                  </a:ext>
                </a:extLst>
              </a:tr>
              <a:tr h="288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X5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2D050"/>
                          </a:solidFill>
                        </a:rPr>
                        <a:t>Y5</a:t>
                      </a:r>
                    </a:p>
                  </a:txBody>
                  <a:tcPr/>
                </a:tc>
                <a:extLst>
                  <a:ext uri="{0D108BD9-81ED-4DB2-BD59-A6C34878D82A}">
                    <a16:rowId xmlns:a16="http://schemas.microsoft.com/office/drawing/2014/main" val="1553420470"/>
                  </a:ext>
                </a:extLst>
              </a:tr>
              <a:tr h="288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X6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2D050"/>
                          </a:solidFill>
                        </a:rPr>
                        <a:t>Y6</a:t>
                      </a:r>
                    </a:p>
                  </a:txBody>
                  <a:tcPr/>
                </a:tc>
                <a:extLst>
                  <a:ext uri="{0D108BD9-81ED-4DB2-BD59-A6C34878D82A}">
                    <a16:rowId xmlns:a16="http://schemas.microsoft.com/office/drawing/2014/main" val="1017740583"/>
                  </a:ext>
                </a:extLst>
              </a:tr>
              <a:tr h="288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X7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2D050"/>
                          </a:solidFill>
                        </a:rPr>
                        <a:t>Y7</a:t>
                      </a:r>
                    </a:p>
                  </a:txBody>
                  <a:tcPr/>
                </a:tc>
                <a:extLst>
                  <a:ext uri="{0D108BD9-81ED-4DB2-BD59-A6C34878D82A}">
                    <a16:rowId xmlns:a16="http://schemas.microsoft.com/office/drawing/2014/main" val="3705864978"/>
                  </a:ext>
                </a:extLst>
              </a:tr>
              <a:tr h="288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X8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2D050"/>
                          </a:solidFill>
                        </a:rPr>
                        <a:t>Y8</a:t>
                      </a:r>
                    </a:p>
                  </a:txBody>
                  <a:tcPr/>
                </a:tc>
                <a:extLst>
                  <a:ext uri="{0D108BD9-81ED-4DB2-BD59-A6C34878D82A}">
                    <a16:rowId xmlns:a16="http://schemas.microsoft.com/office/drawing/2014/main" val="34404952"/>
                  </a:ext>
                </a:extLst>
              </a:tr>
              <a:tr h="288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2D050"/>
                          </a:solidFill>
                        </a:rPr>
                        <a:t>Y..</a:t>
                      </a:r>
                    </a:p>
                  </a:txBody>
                  <a:tcPr/>
                </a:tc>
                <a:extLst>
                  <a:ext uri="{0D108BD9-81ED-4DB2-BD59-A6C34878D82A}">
                    <a16:rowId xmlns:a16="http://schemas.microsoft.com/office/drawing/2014/main" val="1090299612"/>
                  </a:ext>
                </a:extLst>
              </a:tr>
              <a:tr h="2888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FF0000"/>
                          </a:solidFill>
                        </a:rPr>
                        <a:t>xn</a:t>
                      </a:r>
                      <a:endParaRPr 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92D050"/>
                          </a:solidFill>
                        </a:rPr>
                        <a:t>Yn</a:t>
                      </a:r>
                    </a:p>
                  </a:txBody>
                  <a:tcPr/>
                </a:tc>
                <a:extLst>
                  <a:ext uri="{0D108BD9-81ED-4DB2-BD59-A6C34878D82A}">
                    <a16:rowId xmlns:a16="http://schemas.microsoft.com/office/drawing/2014/main" val="269516707"/>
                  </a:ext>
                </a:extLst>
              </a:tr>
            </a:tbl>
          </a:graphicData>
        </a:graphic>
      </p:graphicFrame>
      <p:sp>
        <p:nvSpPr>
          <p:cNvPr id="27" name="Arrow: Right 26">
            <a:extLst>
              <a:ext uri="{FF2B5EF4-FFF2-40B4-BE49-F238E27FC236}">
                <a16:creationId xmlns:a16="http://schemas.microsoft.com/office/drawing/2014/main" id="{7AF7B600-7D7C-059B-ED62-A46C8C696A65}"/>
              </a:ext>
            </a:extLst>
          </p:cNvPr>
          <p:cNvSpPr/>
          <p:nvPr/>
        </p:nvSpPr>
        <p:spPr>
          <a:xfrm>
            <a:off x="9070108" y="3801153"/>
            <a:ext cx="1045349" cy="307777"/>
          </a:xfrm>
          <a:prstGeom prst="right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3202B67-9E57-937F-B396-9AA7CF378080}"/>
              </a:ext>
            </a:extLst>
          </p:cNvPr>
          <p:cNvSpPr txBox="1"/>
          <p:nvPr/>
        </p:nvSpPr>
        <p:spPr>
          <a:xfrm>
            <a:off x="4237037" y="2798057"/>
            <a:ext cx="3132718" cy="1477328"/>
          </a:xfrm>
          <a:prstGeom prst="rect">
            <a:avLst/>
          </a:prstGeom>
          <a:noFill/>
        </p:spPr>
        <p:txBody>
          <a:bodyPr wrap="square" rtlCol="0">
            <a:spAutoFit/>
          </a:bodyPr>
          <a:lstStyle/>
          <a:p>
            <a:r>
              <a:rPr lang="en-US" dirty="0"/>
              <a:t>Number of features= 1: Hits</a:t>
            </a:r>
          </a:p>
          <a:p>
            <a:r>
              <a:rPr lang="en-US" dirty="0"/>
              <a:t>Window size = 6</a:t>
            </a:r>
          </a:p>
          <a:p>
            <a:r>
              <a:rPr lang="en-US" dirty="0"/>
              <a:t>Overlap= 5</a:t>
            </a:r>
          </a:p>
          <a:p>
            <a:r>
              <a:rPr lang="en-US" dirty="0"/>
              <a:t>Prediction steps: RUL 1 step in the future</a:t>
            </a:r>
          </a:p>
        </p:txBody>
      </p:sp>
      <p:sp>
        <p:nvSpPr>
          <p:cNvPr id="11" name="TextBox 10">
            <a:extLst>
              <a:ext uri="{FF2B5EF4-FFF2-40B4-BE49-F238E27FC236}">
                <a16:creationId xmlns:a16="http://schemas.microsoft.com/office/drawing/2014/main" id="{4532C792-62A6-9500-D097-E0D1E211B870}"/>
              </a:ext>
            </a:extLst>
          </p:cNvPr>
          <p:cNvSpPr txBox="1"/>
          <p:nvPr/>
        </p:nvSpPr>
        <p:spPr>
          <a:xfrm>
            <a:off x="224828" y="1252388"/>
            <a:ext cx="1174234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LSTM input (Batch size [to compute the loss], </a:t>
            </a:r>
            <a:r>
              <a:rPr lang="en-US" sz="1400" dirty="0">
                <a:solidFill>
                  <a:srgbClr val="FF0000"/>
                </a:solidFill>
              </a:rPr>
              <a:t>Window Length [past steps for training]: X</a:t>
            </a:r>
            <a:r>
              <a:rPr lang="en-US" sz="1400" dirty="0"/>
              <a:t>,</a:t>
            </a:r>
            <a:r>
              <a:rPr lang="en-US" sz="1400" dirty="0">
                <a:solidFill>
                  <a:srgbClr val="FF0000"/>
                </a:solidFill>
              </a:rPr>
              <a:t> </a:t>
            </a:r>
            <a:r>
              <a:rPr lang="en-US" sz="1400" dirty="0"/>
              <a:t>number of features [sensors for examples])</a:t>
            </a:r>
          </a:p>
          <a:p>
            <a:pPr marL="285750" indent="-285750">
              <a:buFont typeface="Arial" panose="020B0604020202020204" pitchFamily="34" charset="0"/>
              <a:buChar char="•"/>
            </a:pPr>
            <a:r>
              <a:rPr lang="en-US" sz="1400" dirty="0"/>
              <a:t>LSTM output (</a:t>
            </a:r>
            <a:r>
              <a:rPr lang="en-US" sz="1400" dirty="0">
                <a:solidFill>
                  <a:schemeClr val="accent6"/>
                </a:solidFill>
              </a:rPr>
              <a:t>number of prediction steps in the future: Y</a:t>
            </a:r>
            <a:r>
              <a:rPr lang="en-US" sz="1400" dirty="0"/>
              <a:t>)</a:t>
            </a:r>
          </a:p>
        </p:txBody>
      </p:sp>
      <p:sp>
        <p:nvSpPr>
          <p:cNvPr id="13" name="TextBox 12">
            <a:extLst>
              <a:ext uri="{FF2B5EF4-FFF2-40B4-BE49-F238E27FC236}">
                <a16:creationId xmlns:a16="http://schemas.microsoft.com/office/drawing/2014/main" id="{7F468EF9-226B-6304-E6E6-D3E705F2AB26}"/>
              </a:ext>
            </a:extLst>
          </p:cNvPr>
          <p:cNvSpPr txBox="1"/>
          <p:nvPr/>
        </p:nvSpPr>
        <p:spPr>
          <a:xfrm>
            <a:off x="435603" y="5863508"/>
            <a:ext cx="503283" cy="276999"/>
          </a:xfrm>
          <a:prstGeom prst="rect">
            <a:avLst/>
          </a:prstGeom>
          <a:noFill/>
        </p:spPr>
        <p:txBody>
          <a:bodyPr wrap="square" rtlCol="0">
            <a:spAutoFit/>
          </a:bodyPr>
          <a:lstStyle/>
          <a:p>
            <a:r>
              <a:rPr lang="en-US" sz="1200" dirty="0"/>
              <a:t>t0</a:t>
            </a:r>
          </a:p>
        </p:txBody>
      </p:sp>
      <p:sp>
        <p:nvSpPr>
          <p:cNvPr id="15" name="TextBox 14">
            <a:extLst>
              <a:ext uri="{FF2B5EF4-FFF2-40B4-BE49-F238E27FC236}">
                <a16:creationId xmlns:a16="http://schemas.microsoft.com/office/drawing/2014/main" id="{46964B0F-E6B6-5205-D1B2-BB12D1B31E1E}"/>
              </a:ext>
            </a:extLst>
          </p:cNvPr>
          <p:cNvSpPr txBox="1"/>
          <p:nvPr/>
        </p:nvSpPr>
        <p:spPr>
          <a:xfrm>
            <a:off x="2124415" y="5863508"/>
            <a:ext cx="503283" cy="276999"/>
          </a:xfrm>
          <a:prstGeom prst="rect">
            <a:avLst/>
          </a:prstGeom>
          <a:noFill/>
        </p:spPr>
        <p:txBody>
          <a:bodyPr wrap="square" rtlCol="0">
            <a:spAutoFit/>
          </a:bodyPr>
          <a:lstStyle/>
          <a:p>
            <a:r>
              <a:rPr lang="en-US" sz="1200" dirty="0"/>
              <a:t>t1</a:t>
            </a:r>
          </a:p>
        </p:txBody>
      </p:sp>
      <p:sp>
        <p:nvSpPr>
          <p:cNvPr id="16" name="TextBox 15">
            <a:extLst>
              <a:ext uri="{FF2B5EF4-FFF2-40B4-BE49-F238E27FC236}">
                <a16:creationId xmlns:a16="http://schemas.microsoft.com/office/drawing/2014/main" id="{B49E05A2-583D-8400-8D9F-3C9FDCD1F71B}"/>
              </a:ext>
            </a:extLst>
          </p:cNvPr>
          <p:cNvSpPr txBox="1"/>
          <p:nvPr/>
        </p:nvSpPr>
        <p:spPr>
          <a:xfrm>
            <a:off x="3561585" y="5863507"/>
            <a:ext cx="503283" cy="276999"/>
          </a:xfrm>
          <a:prstGeom prst="rect">
            <a:avLst/>
          </a:prstGeom>
          <a:noFill/>
        </p:spPr>
        <p:txBody>
          <a:bodyPr wrap="square" rtlCol="0">
            <a:spAutoFit/>
          </a:bodyPr>
          <a:lstStyle/>
          <a:p>
            <a:r>
              <a:rPr lang="en-US" sz="1200" dirty="0"/>
              <a:t>t2</a:t>
            </a:r>
          </a:p>
        </p:txBody>
      </p:sp>
      <p:sp>
        <p:nvSpPr>
          <p:cNvPr id="17" name="TextBox 16">
            <a:extLst>
              <a:ext uri="{FF2B5EF4-FFF2-40B4-BE49-F238E27FC236}">
                <a16:creationId xmlns:a16="http://schemas.microsoft.com/office/drawing/2014/main" id="{01938EC5-E560-7873-831C-667B57EEDC99}"/>
              </a:ext>
            </a:extLst>
          </p:cNvPr>
          <p:cNvSpPr txBox="1"/>
          <p:nvPr/>
        </p:nvSpPr>
        <p:spPr>
          <a:xfrm>
            <a:off x="10100029" y="1708695"/>
            <a:ext cx="869133" cy="307777"/>
          </a:xfrm>
          <a:prstGeom prst="rect">
            <a:avLst/>
          </a:prstGeom>
          <a:noFill/>
        </p:spPr>
        <p:txBody>
          <a:bodyPr wrap="square" rtlCol="0">
            <a:spAutoFit/>
          </a:bodyPr>
          <a:lstStyle/>
          <a:p>
            <a:r>
              <a:rPr lang="en-US" sz="1400" dirty="0">
                <a:solidFill>
                  <a:srgbClr val="FF0000"/>
                </a:solidFill>
              </a:rPr>
              <a:t>Input</a:t>
            </a:r>
          </a:p>
        </p:txBody>
      </p:sp>
      <p:sp>
        <p:nvSpPr>
          <p:cNvPr id="18" name="TextBox 17">
            <a:extLst>
              <a:ext uri="{FF2B5EF4-FFF2-40B4-BE49-F238E27FC236}">
                <a16:creationId xmlns:a16="http://schemas.microsoft.com/office/drawing/2014/main" id="{00D49377-5F8C-A87F-E7FC-5DA630EE1C0C}"/>
              </a:ext>
            </a:extLst>
          </p:cNvPr>
          <p:cNvSpPr txBox="1"/>
          <p:nvPr/>
        </p:nvSpPr>
        <p:spPr>
          <a:xfrm>
            <a:off x="11092292" y="1685493"/>
            <a:ext cx="777999" cy="307777"/>
          </a:xfrm>
          <a:prstGeom prst="rect">
            <a:avLst/>
          </a:prstGeom>
          <a:noFill/>
        </p:spPr>
        <p:txBody>
          <a:bodyPr wrap="square" rtlCol="0">
            <a:spAutoFit/>
          </a:bodyPr>
          <a:lstStyle/>
          <a:p>
            <a:r>
              <a:rPr lang="en-US" sz="1400" dirty="0">
                <a:solidFill>
                  <a:srgbClr val="92D050"/>
                </a:solidFill>
              </a:rPr>
              <a:t>Output</a:t>
            </a:r>
          </a:p>
        </p:txBody>
      </p:sp>
      <p:sp>
        <p:nvSpPr>
          <p:cNvPr id="19" name="TextBox 18">
            <a:extLst>
              <a:ext uri="{FF2B5EF4-FFF2-40B4-BE49-F238E27FC236}">
                <a16:creationId xmlns:a16="http://schemas.microsoft.com/office/drawing/2014/main" id="{F116D71F-17BB-EC4F-F34C-0B607439B073}"/>
              </a:ext>
            </a:extLst>
          </p:cNvPr>
          <p:cNvSpPr txBox="1"/>
          <p:nvPr/>
        </p:nvSpPr>
        <p:spPr>
          <a:xfrm>
            <a:off x="321709" y="1730551"/>
            <a:ext cx="499731" cy="307777"/>
          </a:xfrm>
          <a:prstGeom prst="rect">
            <a:avLst/>
          </a:prstGeom>
          <a:noFill/>
        </p:spPr>
        <p:txBody>
          <a:bodyPr wrap="square" rtlCol="0">
            <a:spAutoFit/>
          </a:bodyPr>
          <a:lstStyle/>
          <a:p>
            <a:r>
              <a:rPr lang="en-US" sz="1400" dirty="0">
                <a:solidFill>
                  <a:schemeClr val="accent5"/>
                </a:solidFill>
              </a:rPr>
              <a:t>Hits</a:t>
            </a:r>
          </a:p>
        </p:txBody>
      </p:sp>
      <p:sp>
        <p:nvSpPr>
          <p:cNvPr id="20" name="TextBox 19">
            <a:extLst>
              <a:ext uri="{FF2B5EF4-FFF2-40B4-BE49-F238E27FC236}">
                <a16:creationId xmlns:a16="http://schemas.microsoft.com/office/drawing/2014/main" id="{913E7E2A-AF0C-3C87-5B42-058405C7A762}"/>
              </a:ext>
            </a:extLst>
          </p:cNvPr>
          <p:cNvSpPr txBox="1"/>
          <p:nvPr/>
        </p:nvSpPr>
        <p:spPr>
          <a:xfrm>
            <a:off x="1829867" y="1730551"/>
            <a:ext cx="499731" cy="307777"/>
          </a:xfrm>
          <a:prstGeom prst="rect">
            <a:avLst/>
          </a:prstGeom>
          <a:noFill/>
        </p:spPr>
        <p:txBody>
          <a:bodyPr wrap="square" rtlCol="0">
            <a:spAutoFit/>
          </a:bodyPr>
          <a:lstStyle/>
          <a:p>
            <a:r>
              <a:rPr lang="en-US" sz="1400" dirty="0">
                <a:solidFill>
                  <a:schemeClr val="accent5"/>
                </a:solidFill>
              </a:rPr>
              <a:t>Hits</a:t>
            </a:r>
          </a:p>
        </p:txBody>
      </p:sp>
      <p:sp>
        <p:nvSpPr>
          <p:cNvPr id="21" name="TextBox 20">
            <a:extLst>
              <a:ext uri="{FF2B5EF4-FFF2-40B4-BE49-F238E27FC236}">
                <a16:creationId xmlns:a16="http://schemas.microsoft.com/office/drawing/2014/main" id="{E21D3C0B-4EF8-6D68-1C63-60713BBA45F7}"/>
              </a:ext>
            </a:extLst>
          </p:cNvPr>
          <p:cNvSpPr txBox="1"/>
          <p:nvPr/>
        </p:nvSpPr>
        <p:spPr>
          <a:xfrm>
            <a:off x="3343021" y="1722453"/>
            <a:ext cx="499731" cy="307777"/>
          </a:xfrm>
          <a:prstGeom prst="rect">
            <a:avLst/>
          </a:prstGeom>
          <a:noFill/>
        </p:spPr>
        <p:txBody>
          <a:bodyPr wrap="square" rtlCol="0">
            <a:spAutoFit/>
          </a:bodyPr>
          <a:lstStyle/>
          <a:p>
            <a:r>
              <a:rPr lang="en-US" sz="1400" dirty="0">
                <a:solidFill>
                  <a:schemeClr val="accent5"/>
                </a:solidFill>
              </a:rPr>
              <a:t>Hits</a:t>
            </a:r>
          </a:p>
        </p:txBody>
      </p:sp>
      <p:sp>
        <p:nvSpPr>
          <p:cNvPr id="22" name="TextBox 21">
            <a:extLst>
              <a:ext uri="{FF2B5EF4-FFF2-40B4-BE49-F238E27FC236}">
                <a16:creationId xmlns:a16="http://schemas.microsoft.com/office/drawing/2014/main" id="{ACF13A8C-8B37-4B68-5F92-552BA195644D}"/>
              </a:ext>
            </a:extLst>
          </p:cNvPr>
          <p:cNvSpPr txBox="1"/>
          <p:nvPr/>
        </p:nvSpPr>
        <p:spPr>
          <a:xfrm>
            <a:off x="7482850" y="1715072"/>
            <a:ext cx="499731" cy="307777"/>
          </a:xfrm>
          <a:prstGeom prst="rect">
            <a:avLst/>
          </a:prstGeom>
          <a:noFill/>
        </p:spPr>
        <p:txBody>
          <a:bodyPr wrap="square" rtlCol="0">
            <a:spAutoFit/>
          </a:bodyPr>
          <a:lstStyle/>
          <a:p>
            <a:r>
              <a:rPr lang="en-US" sz="1400" dirty="0">
                <a:solidFill>
                  <a:schemeClr val="accent5"/>
                </a:solidFill>
              </a:rPr>
              <a:t>Hits</a:t>
            </a:r>
          </a:p>
        </p:txBody>
      </p:sp>
      <p:sp>
        <p:nvSpPr>
          <p:cNvPr id="23" name="TextBox 22">
            <a:extLst>
              <a:ext uri="{FF2B5EF4-FFF2-40B4-BE49-F238E27FC236}">
                <a16:creationId xmlns:a16="http://schemas.microsoft.com/office/drawing/2014/main" id="{7D5FB911-4C0F-C3C0-7910-21590E1873D0}"/>
              </a:ext>
            </a:extLst>
          </p:cNvPr>
          <p:cNvSpPr txBox="1"/>
          <p:nvPr/>
        </p:nvSpPr>
        <p:spPr>
          <a:xfrm>
            <a:off x="696004" y="1749031"/>
            <a:ext cx="526834" cy="307777"/>
          </a:xfrm>
          <a:prstGeom prst="rect">
            <a:avLst/>
          </a:prstGeom>
          <a:noFill/>
        </p:spPr>
        <p:txBody>
          <a:bodyPr wrap="square" rtlCol="0">
            <a:spAutoFit/>
          </a:bodyPr>
          <a:lstStyle/>
          <a:p>
            <a:r>
              <a:rPr lang="en-US" sz="1400" dirty="0">
                <a:solidFill>
                  <a:schemeClr val="accent2"/>
                </a:solidFill>
              </a:rPr>
              <a:t>RUL</a:t>
            </a:r>
          </a:p>
        </p:txBody>
      </p:sp>
      <p:sp>
        <p:nvSpPr>
          <p:cNvPr id="24" name="TextBox 23">
            <a:extLst>
              <a:ext uri="{FF2B5EF4-FFF2-40B4-BE49-F238E27FC236}">
                <a16:creationId xmlns:a16="http://schemas.microsoft.com/office/drawing/2014/main" id="{BB773B1C-3542-A0FB-914C-B7CF2F74A0E5}"/>
              </a:ext>
            </a:extLst>
          </p:cNvPr>
          <p:cNvSpPr txBox="1"/>
          <p:nvPr/>
        </p:nvSpPr>
        <p:spPr>
          <a:xfrm>
            <a:off x="3709878" y="1730551"/>
            <a:ext cx="509017" cy="307777"/>
          </a:xfrm>
          <a:prstGeom prst="rect">
            <a:avLst/>
          </a:prstGeom>
          <a:noFill/>
        </p:spPr>
        <p:txBody>
          <a:bodyPr wrap="square" rtlCol="0">
            <a:spAutoFit/>
          </a:bodyPr>
          <a:lstStyle/>
          <a:p>
            <a:r>
              <a:rPr lang="en-US" sz="1400" dirty="0">
                <a:solidFill>
                  <a:schemeClr val="accent2"/>
                </a:solidFill>
              </a:rPr>
              <a:t>RUL</a:t>
            </a:r>
          </a:p>
        </p:txBody>
      </p:sp>
      <p:sp>
        <p:nvSpPr>
          <p:cNvPr id="29" name="TextBox 28">
            <a:extLst>
              <a:ext uri="{FF2B5EF4-FFF2-40B4-BE49-F238E27FC236}">
                <a16:creationId xmlns:a16="http://schemas.microsoft.com/office/drawing/2014/main" id="{7D131E36-C648-366A-9D21-AE528B4B5089}"/>
              </a:ext>
            </a:extLst>
          </p:cNvPr>
          <p:cNvSpPr txBox="1"/>
          <p:nvPr/>
        </p:nvSpPr>
        <p:spPr>
          <a:xfrm>
            <a:off x="7861201" y="1731046"/>
            <a:ext cx="509017" cy="307777"/>
          </a:xfrm>
          <a:prstGeom prst="rect">
            <a:avLst/>
          </a:prstGeom>
          <a:noFill/>
        </p:spPr>
        <p:txBody>
          <a:bodyPr wrap="square" rtlCol="0">
            <a:spAutoFit/>
          </a:bodyPr>
          <a:lstStyle/>
          <a:p>
            <a:r>
              <a:rPr lang="en-US" sz="1400" dirty="0">
                <a:solidFill>
                  <a:schemeClr val="accent2"/>
                </a:solidFill>
              </a:rPr>
              <a:t>RUL</a:t>
            </a:r>
          </a:p>
        </p:txBody>
      </p:sp>
      <p:sp>
        <p:nvSpPr>
          <p:cNvPr id="30" name="TextBox 29">
            <a:extLst>
              <a:ext uri="{FF2B5EF4-FFF2-40B4-BE49-F238E27FC236}">
                <a16:creationId xmlns:a16="http://schemas.microsoft.com/office/drawing/2014/main" id="{7EBE9DEA-C042-A003-E82C-D23C87D53A70}"/>
              </a:ext>
            </a:extLst>
          </p:cNvPr>
          <p:cNvSpPr txBox="1"/>
          <p:nvPr/>
        </p:nvSpPr>
        <p:spPr>
          <a:xfrm>
            <a:off x="81034" y="2996869"/>
            <a:ext cx="382568" cy="307777"/>
          </a:xfrm>
          <a:prstGeom prst="rect">
            <a:avLst/>
          </a:prstGeom>
          <a:noFill/>
        </p:spPr>
        <p:txBody>
          <a:bodyPr wrap="square" rtlCol="0">
            <a:spAutoFit/>
          </a:bodyPr>
          <a:lstStyle/>
          <a:p>
            <a:r>
              <a:rPr lang="en-US" sz="1400" dirty="0">
                <a:solidFill>
                  <a:srgbClr val="FF0000"/>
                </a:solidFill>
              </a:rPr>
              <a:t>x1</a:t>
            </a:r>
          </a:p>
        </p:txBody>
      </p:sp>
      <p:sp>
        <p:nvSpPr>
          <p:cNvPr id="31" name="TextBox 30">
            <a:extLst>
              <a:ext uri="{FF2B5EF4-FFF2-40B4-BE49-F238E27FC236}">
                <a16:creationId xmlns:a16="http://schemas.microsoft.com/office/drawing/2014/main" id="{DCBE331B-7615-0E20-D7D8-4C5612194FD5}"/>
              </a:ext>
            </a:extLst>
          </p:cNvPr>
          <p:cNvSpPr txBox="1"/>
          <p:nvPr/>
        </p:nvSpPr>
        <p:spPr>
          <a:xfrm>
            <a:off x="1524710" y="3395023"/>
            <a:ext cx="382568" cy="307777"/>
          </a:xfrm>
          <a:prstGeom prst="rect">
            <a:avLst/>
          </a:prstGeom>
          <a:noFill/>
        </p:spPr>
        <p:txBody>
          <a:bodyPr wrap="square" rtlCol="0">
            <a:spAutoFit/>
          </a:bodyPr>
          <a:lstStyle/>
          <a:p>
            <a:r>
              <a:rPr lang="en-US" sz="1400" dirty="0">
                <a:solidFill>
                  <a:srgbClr val="FF0000"/>
                </a:solidFill>
              </a:rPr>
              <a:t>x2</a:t>
            </a:r>
          </a:p>
        </p:txBody>
      </p:sp>
      <p:sp>
        <p:nvSpPr>
          <p:cNvPr id="32" name="TextBox 31">
            <a:extLst>
              <a:ext uri="{FF2B5EF4-FFF2-40B4-BE49-F238E27FC236}">
                <a16:creationId xmlns:a16="http://schemas.microsoft.com/office/drawing/2014/main" id="{9625EB56-E85D-DA39-45A5-82EF089D08DF}"/>
              </a:ext>
            </a:extLst>
          </p:cNvPr>
          <p:cNvSpPr txBox="1"/>
          <p:nvPr/>
        </p:nvSpPr>
        <p:spPr>
          <a:xfrm>
            <a:off x="3006147" y="3734918"/>
            <a:ext cx="382568" cy="307777"/>
          </a:xfrm>
          <a:prstGeom prst="rect">
            <a:avLst/>
          </a:prstGeom>
          <a:noFill/>
        </p:spPr>
        <p:txBody>
          <a:bodyPr wrap="square" rtlCol="0">
            <a:spAutoFit/>
          </a:bodyPr>
          <a:lstStyle/>
          <a:p>
            <a:r>
              <a:rPr lang="en-US" sz="1400" dirty="0">
                <a:solidFill>
                  <a:srgbClr val="FF0000"/>
                </a:solidFill>
              </a:rPr>
              <a:t>x3</a:t>
            </a:r>
          </a:p>
        </p:txBody>
      </p:sp>
      <p:sp>
        <p:nvSpPr>
          <p:cNvPr id="33" name="TextBox 32">
            <a:extLst>
              <a:ext uri="{FF2B5EF4-FFF2-40B4-BE49-F238E27FC236}">
                <a16:creationId xmlns:a16="http://schemas.microsoft.com/office/drawing/2014/main" id="{96190D97-77D2-716E-38F4-EDB2A19D76AD}"/>
              </a:ext>
            </a:extLst>
          </p:cNvPr>
          <p:cNvSpPr txBox="1"/>
          <p:nvPr/>
        </p:nvSpPr>
        <p:spPr>
          <a:xfrm>
            <a:off x="1077693" y="4329193"/>
            <a:ext cx="382568" cy="307777"/>
          </a:xfrm>
          <a:prstGeom prst="rect">
            <a:avLst/>
          </a:prstGeom>
          <a:noFill/>
        </p:spPr>
        <p:txBody>
          <a:bodyPr wrap="square" rtlCol="0">
            <a:spAutoFit/>
          </a:bodyPr>
          <a:lstStyle/>
          <a:p>
            <a:r>
              <a:rPr lang="en-US" sz="1400" dirty="0">
                <a:solidFill>
                  <a:srgbClr val="92D050"/>
                </a:solidFill>
              </a:rPr>
              <a:t>Y1</a:t>
            </a:r>
          </a:p>
        </p:txBody>
      </p:sp>
      <p:sp>
        <p:nvSpPr>
          <p:cNvPr id="34" name="TextBox 33">
            <a:extLst>
              <a:ext uri="{FF2B5EF4-FFF2-40B4-BE49-F238E27FC236}">
                <a16:creationId xmlns:a16="http://schemas.microsoft.com/office/drawing/2014/main" id="{29A9A020-EDB1-121F-B16D-42C6E610CF34}"/>
              </a:ext>
            </a:extLst>
          </p:cNvPr>
          <p:cNvSpPr txBox="1"/>
          <p:nvPr/>
        </p:nvSpPr>
        <p:spPr>
          <a:xfrm>
            <a:off x="2608732" y="4648291"/>
            <a:ext cx="382568" cy="307777"/>
          </a:xfrm>
          <a:prstGeom prst="rect">
            <a:avLst/>
          </a:prstGeom>
          <a:noFill/>
        </p:spPr>
        <p:txBody>
          <a:bodyPr wrap="square" rtlCol="0">
            <a:spAutoFit/>
          </a:bodyPr>
          <a:lstStyle/>
          <a:p>
            <a:r>
              <a:rPr lang="en-US" sz="1400" dirty="0">
                <a:solidFill>
                  <a:srgbClr val="92D050"/>
                </a:solidFill>
              </a:rPr>
              <a:t>Y2</a:t>
            </a:r>
          </a:p>
        </p:txBody>
      </p:sp>
      <p:sp>
        <p:nvSpPr>
          <p:cNvPr id="35" name="TextBox 34">
            <a:extLst>
              <a:ext uri="{FF2B5EF4-FFF2-40B4-BE49-F238E27FC236}">
                <a16:creationId xmlns:a16="http://schemas.microsoft.com/office/drawing/2014/main" id="{969BC393-B125-58C2-F9E4-C16E7FB1A615}"/>
              </a:ext>
            </a:extLst>
          </p:cNvPr>
          <p:cNvSpPr txBox="1"/>
          <p:nvPr/>
        </p:nvSpPr>
        <p:spPr>
          <a:xfrm>
            <a:off x="4139449" y="5022072"/>
            <a:ext cx="409180" cy="307777"/>
          </a:xfrm>
          <a:prstGeom prst="rect">
            <a:avLst/>
          </a:prstGeom>
          <a:noFill/>
        </p:spPr>
        <p:txBody>
          <a:bodyPr wrap="square" rtlCol="0">
            <a:spAutoFit/>
          </a:bodyPr>
          <a:lstStyle/>
          <a:p>
            <a:r>
              <a:rPr lang="en-US" sz="1400" dirty="0">
                <a:solidFill>
                  <a:srgbClr val="92D050"/>
                </a:solidFill>
              </a:rPr>
              <a:t>Y3</a:t>
            </a:r>
          </a:p>
        </p:txBody>
      </p:sp>
    </p:spTree>
    <p:extLst>
      <p:ext uri="{BB962C8B-B14F-4D97-AF65-F5344CB8AC3E}">
        <p14:creationId xmlns:p14="http://schemas.microsoft.com/office/powerpoint/2010/main" val="4186194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Right 22">
            <a:extLst>
              <a:ext uri="{FF2B5EF4-FFF2-40B4-BE49-F238E27FC236}">
                <a16:creationId xmlns:a16="http://schemas.microsoft.com/office/drawing/2014/main" id="{E16ACAF3-BE47-7C3B-C2FE-CEFE1A3E7A49}"/>
              </a:ext>
            </a:extLst>
          </p:cNvPr>
          <p:cNvSpPr/>
          <p:nvPr/>
        </p:nvSpPr>
        <p:spPr>
          <a:xfrm>
            <a:off x="716331" y="4779320"/>
            <a:ext cx="11043277" cy="132922"/>
          </a:xfrm>
          <a:prstGeom prst="right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B1F8001C-789C-07A0-377D-CB6814D84EDC}"/>
              </a:ext>
            </a:extLst>
          </p:cNvPr>
          <p:cNvSpPr/>
          <p:nvPr/>
        </p:nvSpPr>
        <p:spPr>
          <a:xfrm>
            <a:off x="1414130" y="2948425"/>
            <a:ext cx="9664996" cy="77679"/>
          </a:xfrm>
          <a:prstGeom prst="right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4F1AFC0-3F24-CD35-EC42-37C59FDB827E}"/>
              </a:ext>
            </a:extLst>
          </p:cNvPr>
          <p:cNvSpPr>
            <a:spLocks noGrp="1"/>
          </p:cNvSpPr>
          <p:nvPr>
            <p:ph type="sldNum" sz="quarter" idx="12"/>
          </p:nvPr>
        </p:nvSpPr>
        <p:spPr>
          <a:xfrm>
            <a:off x="4724400" y="6379236"/>
            <a:ext cx="2743200" cy="365125"/>
          </a:xfrm>
        </p:spPr>
        <p:txBody>
          <a:bodyPr/>
          <a:lstStyle/>
          <a:p>
            <a:pPr algn="ctr"/>
            <a:fld id="{C7DA4AE7-BF58-4D44-80BF-527B0DDA1114}" type="slidenum">
              <a:rPr lang="en-US" smtClean="0"/>
              <a:pPr algn="ctr"/>
              <a:t>12</a:t>
            </a:fld>
            <a:endParaRPr lang="en-US"/>
          </a:p>
        </p:txBody>
      </p:sp>
      <p:sp>
        <p:nvSpPr>
          <p:cNvPr id="5" name="Title 1">
            <a:extLst>
              <a:ext uri="{FF2B5EF4-FFF2-40B4-BE49-F238E27FC236}">
                <a16:creationId xmlns:a16="http://schemas.microsoft.com/office/drawing/2014/main" id="{1223C539-FB82-880A-5BC2-4622B60C47E9}"/>
              </a:ext>
            </a:extLst>
          </p:cNvPr>
          <p:cNvSpPr txBox="1">
            <a:spLocks/>
          </p:cNvSpPr>
          <p:nvPr/>
        </p:nvSpPr>
        <p:spPr>
          <a:xfrm>
            <a:off x="740979" y="139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rgbClr val="5C0000"/>
                </a:solidFill>
                <a:latin typeface="Times New Roman" panose="02020603050405020304" pitchFamily="18" charset="0"/>
                <a:cs typeface="Times New Roman" panose="02020603050405020304" pitchFamily="18" charset="0"/>
              </a:rPr>
              <a:t> </a:t>
            </a:r>
            <a:r>
              <a:rPr lang="de-DE" sz="4800" b="1" dirty="0">
                <a:solidFill>
                  <a:srgbClr val="5C0000"/>
                </a:solidFill>
                <a:latin typeface="Times New Roman" panose="02020603050405020304" pitchFamily="18" charset="0"/>
                <a:cs typeface="Times New Roman" panose="02020603050405020304" pitchFamily="18" charset="0"/>
              </a:rPr>
              <a:t>V. Training process</a:t>
            </a:r>
            <a:br>
              <a:rPr lang="de-DE" sz="4000" dirty="0"/>
            </a:br>
            <a:r>
              <a:rPr lang="en-US" sz="4000" dirty="0"/>
              <a:t>Data normalization for real time deployment</a:t>
            </a:r>
            <a:endParaRPr lang="en-US" b="1" dirty="0">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C594676E-DD57-3409-AB20-310F51F722E9}"/>
              </a:ext>
            </a:extLst>
          </p:cNvPr>
          <p:cNvSpPr/>
          <p:nvPr/>
        </p:nvSpPr>
        <p:spPr>
          <a:xfrm>
            <a:off x="1750990" y="2763759"/>
            <a:ext cx="150143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1400" dirty="0"/>
              <a:t>training data</a:t>
            </a:r>
            <a:endParaRPr lang="en-US" dirty="0"/>
          </a:p>
        </p:txBody>
      </p:sp>
      <p:sp>
        <p:nvSpPr>
          <p:cNvPr id="10" name="Rectangle: Rounded Corners 9">
            <a:extLst>
              <a:ext uri="{FF2B5EF4-FFF2-40B4-BE49-F238E27FC236}">
                <a16:creationId xmlns:a16="http://schemas.microsoft.com/office/drawing/2014/main" id="{F065A038-AF89-46E9-83E4-0B09BE870263}"/>
              </a:ext>
            </a:extLst>
          </p:cNvPr>
          <p:cNvSpPr/>
          <p:nvPr/>
        </p:nvSpPr>
        <p:spPr>
          <a:xfrm>
            <a:off x="3906638" y="2780765"/>
            <a:ext cx="150143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Split it into windows</a:t>
            </a:r>
          </a:p>
        </p:txBody>
      </p:sp>
      <p:sp>
        <p:nvSpPr>
          <p:cNvPr id="11" name="Rectangle: Rounded Corners 10">
            <a:extLst>
              <a:ext uri="{FF2B5EF4-FFF2-40B4-BE49-F238E27FC236}">
                <a16:creationId xmlns:a16="http://schemas.microsoft.com/office/drawing/2014/main" id="{56299D0A-3B55-5972-1DFD-C10576B790CE}"/>
              </a:ext>
            </a:extLst>
          </p:cNvPr>
          <p:cNvSpPr/>
          <p:nvPr/>
        </p:nvSpPr>
        <p:spPr>
          <a:xfrm>
            <a:off x="8785243" y="2792932"/>
            <a:ext cx="1791855" cy="3570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training</a:t>
            </a:r>
          </a:p>
        </p:txBody>
      </p:sp>
      <p:sp>
        <p:nvSpPr>
          <p:cNvPr id="12" name="Rectangle: Rounded Corners 11">
            <a:extLst>
              <a:ext uri="{FF2B5EF4-FFF2-40B4-BE49-F238E27FC236}">
                <a16:creationId xmlns:a16="http://schemas.microsoft.com/office/drawing/2014/main" id="{7EBDF7ED-9A86-0308-1CC9-5B3B66F364B1}"/>
              </a:ext>
            </a:extLst>
          </p:cNvPr>
          <p:cNvSpPr/>
          <p:nvPr/>
        </p:nvSpPr>
        <p:spPr>
          <a:xfrm>
            <a:off x="6062286" y="2780765"/>
            <a:ext cx="2048547" cy="3813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Normalize the data using the MIN/MAX of the window</a:t>
            </a:r>
          </a:p>
        </p:txBody>
      </p:sp>
      <p:sp>
        <p:nvSpPr>
          <p:cNvPr id="13" name="Rectangle: Rounded Corners 12">
            <a:extLst>
              <a:ext uri="{FF2B5EF4-FFF2-40B4-BE49-F238E27FC236}">
                <a16:creationId xmlns:a16="http://schemas.microsoft.com/office/drawing/2014/main" id="{9C53B786-9FA7-12E1-59B2-E17E8D3EFDE3}"/>
              </a:ext>
            </a:extLst>
          </p:cNvPr>
          <p:cNvSpPr/>
          <p:nvPr/>
        </p:nvSpPr>
        <p:spPr>
          <a:xfrm>
            <a:off x="955163" y="4603405"/>
            <a:ext cx="1501430" cy="41212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new  data</a:t>
            </a:r>
          </a:p>
        </p:txBody>
      </p:sp>
      <p:sp>
        <p:nvSpPr>
          <p:cNvPr id="14" name="Rectangle: Rounded Corners 13">
            <a:extLst>
              <a:ext uri="{FF2B5EF4-FFF2-40B4-BE49-F238E27FC236}">
                <a16:creationId xmlns:a16="http://schemas.microsoft.com/office/drawing/2014/main" id="{4FD8E1BC-B055-AF64-A992-7DAA68F4B190}"/>
              </a:ext>
            </a:extLst>
          </p:cNvPr>
          <p:cNvSpPr/>
          <p:nvPr/>
        </p:nvSpPr>
        <p:spPr>
          <a:xfrm>
            <a:off x="2855290" y="4635435"/>
            <a:ext cx="1501430" cy="41212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Append to the prediction window</a:t>
            </a:r>
          </a:p>
        </p:txBody>
      </p:sp>
      <p:sp>
        <p:nvSpPr>
          <p:cNvPr id="15" name="Rectangle: Rounded Corners 14">
            <a:extLst>
              <a:ext uri="{FF2B5EF4-FFF2-40B4-BE49-F238E27FC236}">
                <a16:creationId xmlns:a16="http://schemas.microsoft.com/office/drawing/2014/main" id="{915B7C5B-FFD1-02D1-0B78-084766B8DC18}"/>
              </a:ext>
            </a:extLst>
          </p:cNvPr>
          <p:cNvSpPr/>
          <p:nvPr/>
        </p:nvSpPr>
        <p:spPr>
          <a:xfrm>
            <a:off x="7201561" y="4650935"/>
            <a:ext cx="1901227" cy="41212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inference</a:t>
            </a:r>
          </a:p>
        </p:txBody>
      </p:sp>
      <p:sp>
        <p:nvSpPr>
          <p:cNvPr id="16" name="Rectangle: Rounded Corners 15">
            <a:extLst>
              <a:ext uri="{FF2B5EF4-FFF2-40B4-BE49-F238E27FC236}">
                <a16:creationId xmlns:a16="http://schemas.microsoft.com/office/drawing/2014/main" id="{A07BFAA8-B16F-B358-5EF9-1F7BCE8D1AD7}"/>
              </a:ext>
            </a:extLst>
          </p:cNvPr>
          <p:cNvSpPr/>
          <p:nvPr/>
        </p:nvSpPr>
        <p:spPr>
          <a:xfrm>
            <a:off x="9500385" y="4650935"/>
            <a:ext cx="2048547" cy="41212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Multiply  by the MIN/MAX factor of the window</a:t>
            </a:r>
          </a:p>
        </p:txBody>
      </p:sp>
      <p:sp>
        <p:nvSpPr>
          <p:cNvPr id="17" name="Rectangle: Rounded Corners 16">
            <a:extLst>
              <a:ext uri="{FF2B5EF4-FFF2-40B4-BE49-F238E27FC236}">
                <a16:creationId xmlns:a16="http://schemas.microsoft.com/office/drawing/2014/main" id="{D75B2235-234D-3D82-C8EE-96A27CE6FF18}"/>
              </a:ext>
            </a:extLst>
          </p:cNvPr>
          <p:cNvSpPr/>
          <p:nvPr/>
        </p:nvSpPr>
        <p:spPr>
          <a:xfrm>
            <a:off x="4755417" y="4632865"/>
            <a:ext cx="2048547" cy="412128"/>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Normalize the data using the MIN/MAX of the window</a:t>
            </a:r>
          </a:p>
        </p:txBody>
      </p:sp>
      <p:sp>
        <p:nvSpPr>
          <p:cNvPr id="20" name="TextBox 19">
            <a:extLst>
              <a:ext uri="{FF2B5EF4-FFF2-40B4-BE49-F238E27FC236}">
                <a16:creationId xmlns:a16="http://schemas.microsoft.com/office/drawing/2014/main" id="{85C5738E-12D5-4992-2D74-24E0A570D82B}"/>
              </a:ext>
            </a:extLst>
          </p:cNvPr>
          <p:cNvSpPr txBox="1"/>
          <p:nvPr/>
        </p:nvSpPr>
        <p:spPr>
          <a:xfrm>
            <a:off x="5336447" y="1865332"/>
            <a:ext cx="1519106" cy="369332"/>
          </a:xfrm>
          <a:prstGeom prst="rect">
            <a:avLst/>
          </a:prstGeom>
          <a:noFill/>
        </p:spPr>
        <p:txBody>
          <a:bodyPr wrap="square" rtlCol="0">
            <a:spAutoFit/>
          </a:bodyPr>
          <a:lstStyle/>
          <a:p>
            <a:r>
              <a:rPr lang="en-US" b="1" dirty="0"/>
              <a:t>TRAINING</a:t>
            </a:r>
          </a:p>
        </p:txBody>
      </p:sp>
      <p:sp>
        <p:nvSpPr>
          <p:cNvPr id="21" name="TextBox 20">
            <a:extLst>
              <a:ext uri="{FF2B5EF4-FFF2-40B4-BE49-F238E27FC236}">
                <a16:creationId xmlns:a16="http://schemas.microsoft.com/office/drawing/2014/main" id="{4AA73A8A-4875-695E-D641-9F854982F6AD}"/>
              </a:ext>
            </a:extLst>
          </p:cNvPr>
          <p:cNvSpPr txBox="1"/>
          <p:nvPr/>
        </p:nvSpPr>
        <p:spPr>
          <a:xfrm>
            <a:off x="5248064" y="3921256"/>
            <a:ext cx="1501430" cy="369332"/>
          </a:xfrm>
          <a:prstGeom prst="rect">
            <a:avLst/>
          </a:prstGeom>
          <a:noFill/>
        </p:spPr>
        <p:txBody>
          <a:bodyPr wrap="square" rtlCol="0">
            <a:spAutoFit/>
          </a:bodyPr>
          <a:lstStyle/>
          <a:p>
            <a:r>
              <a:rPr lang="en-US" b="1" dirty="0"/>
              <a:t>INFERENCE</a:t>
            </a:r>
          </a:p>
        </p:txBody>
      </p:sp>
    </p:spTree>
    <p:extLst>
      <p:ext uri="{BB962C8B-B14F-4D97-AF65-F5344CB8AC3E}">
        <p14:creationId xmlns:p14="http://schemas.microsoft.com/office/powerpoint/2010/main" val="3454050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F1AFC0-3F24-CD35-EC42-37C59FDB827E}"/>
              </a:ext>
            </a:extLst>
          </p:cNvPr>
          <p:cNvSpPr>
            <a:spLocks noGrp="1"/>
          </p:cNvSpPr>
          <p:nvPr>
            <p:ph type="sldNum" sz="quarter" idx="12"/>
          </p:nvPr>
        </p:nvSpPr>
        <p:spPr>
          <a:xfrm>
            <a:off x="4724400" y="6379236"/>
            <a:ext cx="2743200" cy="365125"/>
          </a:xfrm>
        </p:spPr>
        <p:txBody>
          <a:bodyPr/>
          <a:lstStyle/>
          <a:p>
            <a:pPr algn="ctr"/>
            <a:fld id="{C7DA4AE7-BF58-4D44-80BF-527B0DDA1114}" type="slidenum">
              <a:rPr lang="en-US" smtClean="0"/>
              <a:pPr algn="ctr"/>
              <a:t>13</a:t>
            </a:fld>
            <a:endParaRPr lang="en-US"/>
          </a:p>
        </p:txBody>
      </p:sp>
      <p:sp>
        <p:nvSpPr>
          <p:cNvPr id="5" name="Title 1">
            <a:extLst>
              <a:ext uri="{FF2B5EF4-FFF2-40B4-BE49-F238E27FC236}">
                <a16:creationId xmlns:a16="http://schemas.microsoft.com/office/drawing/2014/main" id="{1223C539-FB82-880A-5BC2-4622B60C47E9}"/>
              </a:ext>
            </a:extLst>
          </p:cNvPr>
          <p:cNvSpPr txBox="1">
            <a:spLocks/>
          </p:cNvSpPr>
          <p:nvPr/>
        </p:nvSpPr>
        <p:spPr>
          <a:xfrm>
            <a:off x="740979" y="139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rgbClr val="5C0000"/>
                </a:solidFill>
                <a:latin typeface="Times New Roman" panose="02020603050405020304" pitchFamily="18" charset="0"/>
                <a:cs typeface="Times New Roman" panose="02020603050405020304" pitchFamily="18" charset="0"/>
              </a:rPr>
              <a:t> </a:t>
            </a:r>
            <a:r>
              <a:rPr lang="de-DE" sz="4800" b="1" dirty="0">
                <a:solidFill>
                  <a:srgbClr val="5C0000"/>
                </a:solidFill>
                <a:latin typeface="Times New Roman" panose="02020603050405020304" pitchFamily="18" charset="0"/>
                <a:cs typeface="Times New Roman" panose="02020603050405020304" pitchFamily="18" charset="0"/>
              </a:rPr>
              <a:t>V. Training process</a:t>
            </a:r>
            <a:br>
              <a:rPr lang="de-DE" sz="4000" dirty="0"/>
            </a:br>
            <a:r>
              <a:rPr lang="en-US" sz="4000" dirty="0"/>
              <a:t>Hyperparameters finetuning and model evaluation</a:t>
            </a:r>
            <a:endParaRPr lang="en-US"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D38613C-A2B0-060D-F16E-32A0B9CA6AE5}"/>
              </a:ext>
            </a:extLst>
          </p:cNvPr>
          <p:cNvSpPr txBox="1"/>
          <p:nvPr/>
        </p:nvSpPr>
        <p:spPr>
          <a:xfrm>
            <a:off x="1122924" y="2043492"/>
            <a:ext cx="3480619" cy="1815882"/>
          </a:xfrm>
          <a:prstGeom prst="rect">
            <a:avLst/>
          </a:prstGeom>
          <a:noFill/>
        </p:spPr>
        <p:txBody>
          <a:bodyPr wrap="square" rtlCol="0">
            <a:spAutoFit/>
          </a:bodyPr>
          <a:lstStyle/>
          <a:p>
            <a:r>
              <a:rPr lang="de-DE" sz="1400" u="sng" dirty="0"/>
              <a:t>Model:</a:t>
            </a:r>
          </a:p>
          <a:p>
            <a:r>
              <a:rPr lang="en-US" sz="1400" dirty="0"/>
              <a:t>3 </a:t>
            </a:r>
            <a:r>
              <a:rPr lang="en-US" sz="1400" dirty="0" err="1"/>
              <a:t>Lstm</a:t>
            </a:r>
            <a:r>
              <a:rPr lang="en-US" sz="1400" dirty="0"/>
              <a:t> layers 128, 50,0 50 neurons</a:t>
            </a:r>
          </a:p>
          <a:p>
            <a:r>
              <a:rPr lang="en-US" sz="1400" dirty="0"/>
              <a:t>3 dropout layers 0.2 </a:t>
            </a:r>
          </a:p>
          <a:p>
            <a:r>
              <a:rPr lang="en-US" sz="1400" dirty="0"/>
              <a:t>1 dense layer with 1 neuron</a:t>
            </a:r>
          </a:p>
          <a:p>
            <a:r>
              <a:rPr lang="en-US" sz="1400" u="sng" dirty="0" err="1"/>
              <a:t>Hyperparametrs</a:t>
            </a:r>
            <a:r>
              <a:rPr lang="en-US" sz="1400" u="sng" dirty="0"/>
              <a:t>:</a:t>
            </a:r>
          </a:p>
          <a:p>
            <a:r>
              <a:rPr lang="en-US" sz="1400" dirty="0"/>
              <a:t>Optimizer: </a:t>
            </a:r>
            <a:r>
              <a:rPr lang="en-US" sz="1400" dirty="0" err="1"/>
              <a:t>adam</a:t>
            </a:r>
            <a:endParaRPr lang="en-US" sz="1400" dirty="0"/>
          </a:p>
          <a:p>
            <a:r>
              <a:rPr lang="en-US" sz="1400" dirty="0" err="1"/>
              <a:t>batch_size</a:t>
            </a:r>
            <a:r>
              <a:rPr lang="en-US" sz="1400" dirty="0"/>
              <a:t>=50</a:t>
            </a:r>
          </a:p>
          <a:p>
            <a:r>
              <a:rPr lang="en-US" sz="1400" dirty="0"/>
              <a:t>10 epochs</a:t>
            </a:r>
          </a:p>
        </p:txBody>
      </p:sp>
      <p:pic>
        <p:nvPicPr>
          <p:cNvPr id="6" name="Picture 5">
            <a:extLst>
              <a:ext uri="{FF2B5EF4-FFF2-40B4-BE49-F238E27FC236}">
                <a16:creationId xmlns:a16="http://schemas.microsoft.com/office/drawing/2014/main" id="{6A9BFE0F-1E80-8693-A8D4-421BCD828855}"/>
              </a:ext>
            </a:extLst>
          </p:cNvPr>
          <p:cNvPicPr>
            <a:picLocks noChangeAspect="1"/>
          </p:cNvPicPr>
          <p:nvPr/>
        </p:nvPicPr>
        <p:blipFill>
          <a:blip r:embed="rId3"/>
          <a:stretch>
            <a:fillRect/>
          </a:stretch>
        </p:blipFill>
        <p:spPr>
          <a:xfrm>
            <a:off x="320058" y="3971443"/>
            <a:ext cx="5086350" cy="2277174"/>
          </a:xfrm>
          <a:prstGeom prst="rect">
            <a:avLst/>
          </a:prstGeom>
        </p:spPr>
      </p:pic>
      <p:pic>
        <p:nvPicPr>
          <p:cNvPr id="2" name="Picture 10">
            <a:extLst>
              <a:ext uri="{FF2B5EF4-FFF2-40B4-BE49-F238E27FC236}">
                <a16:creationId xmlns:a16="http://schemas.microsoft.com/office/drawing/2014/main" id="{4C9B6F3F-ADBC-AE16-5E6E-F6193202FB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9826" y="1637512"/>
            <a:ext cx="5919250" cy="24980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C61FB5-DD24-204A-D9CE-002AA36D205E}"/>
              </a:ext>
            </a:extLst>
          </p:cNvPr>
          <p:cNvSpPr txBox="1"/>
          <p:nvPr/>
        </p:nvSpPr>
        <p:spPr>
          <a:xfrm>
            <a:off x="6228516" y="4607201"/>
            <a:ext cx="4922520" cy="523220"/>
          </a:xfrm>
          <a:prstGeom prst="rect">
            <a:avLst/>
          </a:prstGeom>
          <a:noFill/>
        </p:spPr>
        <p:txBody>
          <a:bodyPr wrap="square" rtlCol="0">
            <a:spAutoFit/>
          </a:bodyPr>
          <a:lstStyle/>
          <a:p>
            <a:r>
              <a:rPr lang="en-US" sz="1400" b="0" i="0" dirty="0">
                <a:solidFill>
                  <a:srgbClr val="212121"/>
                </a:solidFill>
                <a:effectLst/>
                <a:highlight>
                  <a:srgbClr val="FFFFFF"/>
                </a:highlight>
                <a:latin typeface="Courier New" panose="02070309020205020404" pitchFamily="49" charset="0"/>
              </a:rPr>
              <a:t>Mean Absolute Error: 0.12126805577578029 Mean Squared Error: 0.02203677116764039</a:t>
            </a:r>
            <a:endParaRPr lang="en-US" sz="1400" dirty="0"/>
          </a:p>
        </p:txBody>
      </p:sp>
    </p:spTree>
    <p:extLst>
      <p:ext uri="{BB962C8B-B14F-4D97-AF65-F5344CB8AC3E}">
        <p14:creationId xmlns:p14="http://schemas.microsoft.com/office/powerpoint/2010/main" val="381444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F1AFC0-3F24-CD35-EC42-37C59FDB827E}"/>
              </a:ext>
            </a:extLst>
          </p:cNvPr>
          <p:cNvSpPr>
            <a:spLocks noGrp="1"/>
          </p:cNvSpPr>
          <p:nvPr>
            <p:ph type="sldNum" sz="quarter" idx="12"/>
          </p:nvPr>
        </p:nvSpPr>
        <p:spPr>
          <a:xfrm>
            <a:off x="4724400" y="6379236"/>
            <a:ext cx="2743200" cy="365125"/>
          </a:xfrm>
        </p:spPr>
        <p:txBody>
          <a:bodyPr/>
          <a:lstStyle/>
          <a:p>
            <a:pPr algn="ctr"/>
            <a:fld id="{C7DA4AE7-BF58-4D44-80BF-527B0DDA1114}" type="slidenum">
              <a:rPr lang="en-US" smtClean="0"/>
              <a:pPr algn="ctr"/>
              <a:t>14</a:t>
            </a:fld>
            <a:endParaRPr lang="en-US"/>
          </a:p>
        </p:txBody>
      </p:sp>
      <p:sp>
        <p:nvSpPr>
          <p:cNvPr id="5" name="Title 1">
            <a:extLst>
              <a:ext uri="{FF2B5EF4-FFF2-40B4-BE49-F238E27FC236}">
                <a16:creationId xmlns:a16="http://schemas.microsoft.com/office/drawing/2014/main" id="{1223C539-FB82-880A-5BC2-4622B60C47E9}"/>
              </a:ext>
            </a:extLst>
          </p:cNvPr>
          <p:cNvSpPr txBox="1">
            <a:spLocks/>
          </p:cNvSpPr>
          <p:nvPr/>
        </p:nvSpPr>
        <p:spPr>
          <a:xfrm>
            <a:off x="740979" y="139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rgbClr val="5C0000"/>
                </a:solidFill>
                <a:latin typeface="Times New Roman" panose="02020603050405020304" pitchFamily="18" charset="0"/>
                <a:cs typeface="Times New Roman" panose="02020603050405020304" pitchFamily="18" charset="0"/>
              </a:rPr>
              <a:t> </a:t>
            </a:r>
            <a:r>
              <a:rPr lang="de-DE" sz="3600" b="1" dirty="0">
                <a:solidFill>
                  <a:srgbClr val="5C0000"/>
                </a:solidFill>
                <a:latin typeface="Times New Roman" panose="02020603050405020304" pitchFamily="18" charset="0"/>
                <a:cs typeface="Times New Roman" panose="02020603050405020304" pitchFamily="18" charset="0"/>
              </a:rPr>
              <a:t>V. Results</a:t>
            </a:r>
            <a:br>
              <a:rPr lang="de-DE" sz="4000" dirty="0"/>
            </a:br>
            <a:r>
              <a:rPr lang="de-DE" sz="4000" dirty="0"/>
              <a:t>Deployement: method 1 </a:t>
            </a:r>
            <a:endParaRPr lang="en-US"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326777FB-4146-5028-3BB4-E173F02D3945}"/>
              </a:ext>
            </a:extLst>
          </p:cNvPr>
          <p:cNvGraphicFramePr>
            <a:graphicFrameLocks noGrp="1"/>
          </p:cNvGraphicFramePr>
          <p:nvPr>
            <p:extLst>
              <p:ext uri="{D42A27DB-BD31-4B8C-83A1-F6EECF244321}">
                <p14:modId xmlns:p14="http://schemas.microsoft.com/office/powerpoint/2010/main" val="3565669913"/>
              </p:ext>
            </p:extLst>
          </p:nvPr>
        </p:nvGraphicFramePr>
        <p:xfrm>
          <a:off x="276092" y="1993605"/>
          <a:ext cx="437388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665020406"/>
                    </a:ext>
                  </a:extLst>
                </a:gridCol>
                <a:gridCol w="208280">
                  <a:extLst>
                    <a:ext uri="{9D8B030D-6E8A-4147-A177-3AD203B41FA5}">
                      <a16:colId xmlns:a16="http://schemas.microsoft.com/office/drawing/2014/main" val="665240083"/>
                    </a:ext>
                  </a:extLst>
                </a:gridCol>
                <a:gridCol w="208280">
                  <a:extLst>
                    <a:ext uri="{9D8B030D-6E8A-4147-A177-3AD203B41FA5}">
                      <a16:colId xmlns:a16="http://schemas.microsoft.com/office/drawing/2014/main" val="1918617347"/>
                    </a:ext>
                  </a:extLst>
                </a:gridCol>
                <a:gridCol w="208280">
                  <a:extLst>
                    <a:ext uri="{9D8B030D-6E8A-4147-A177-3AD203B41FA5}">
                      <a16:colId xmlns:a16="http://schemas.microsoft.com/office/drawing/2014/main" val="3576370306"/>
                    </a:ext>
                  </a:extLst>
                </a:gridCol>
                <a:gridCol w="208280">
                  <a:extLst>
                    <a:ext uri="{9D8B030D-6E8A-4147-A177-3AD203B41FA5}">
                      <a16:colId xmlns:a16="http://schemas.microsoft.com/office/drawing/2014/main" val="1824534398"/>
                    </a:ext>
                  </a:extLst>
                </a:gridCol>
                <a:gridCol w="208280">
                  <a:extLst>
                    <a:ext uri="{9D8B030D-6E8A-4147-A177-3AD203B41FA5}">
                      <a16:colId xmlns:a16="http://schemas.microsoft.com/office/drawing/2014/main" val="4173636498"/>
                    </a:ext>
                  </a:extLst>
                </a:gridCol>
                <a:gridCol w="208280">
                  <a:extLst>
                    <a:ext uri="{9D8B030D-6E8A-4147-A177-3AD203B41FA5}">
                      <a16:colId xmlns:a16="http://schemas.microsoft.com/office/drawing/2014/main" val="3026134453"/>
                    </a:ext>
                  </a:extLst>
                </a:gridCol>
                <a:gridCol w="208280">
                  <a:extLst>
                    <a:ext uri="{9D8B030D-6E8A-4147-A177-3AD203B41FA5}">
                      <a16:colId xmlns:a16="http://schemas.microsoft.com/office/drawing/2014/main" val="4183008537"/>
                    </a:ext>
                  </a:extLst>
                </a:gridCol>
                <a:gridCol w="208280">
                  <a:extLst>
                    <a:ext uri="{9D8B030D-6E8A-4147-A177-3AD203B41FA5}">
                      <a16:colId xmlns:a16="http://schemas.microsoft.com/office/drawing/2014/main" val="2801566165"/>
                    </a:ext>
                  </a:extLst>
                </a:gridCol>
                <a:gridCol w="208280">
                  <a:extLst>
                    <a:ext uri="{9D8B030D-6E8A-4147-A177-3AD203B41FA5}">
                      <a16:colId xmlns:a16="http://schemas.microsoft.com/office/drawing/2014/main" val="3778924587"/>
                    </a:ext>
                  </a:extLst>
                </a:gridCol>
                <a:gridCol w="208280">
                  <a:extLst>
                    <a:ext uri="{9D8B030D-6E8A-4147-A177-3AD203B41FA5}">
                      <a16:colId xmlns:a16="http://schemas.microsoft.com/office/drawing/2014/main" val="1952682399"/>
                    </a:ext>
                  </a:extLst>
                </a:gridCol>
                <a:gridCol w="208280">
                  <a:extLst>
                    <a:ext uri="{9D8B030D-6E8A-4147-A177-3AD203B41FA5}">
                      <a16:colId xmlns:a16="http://schemas.microsoft.com/office/drawing/2014/main" val="1427541066"/>
                    </a:ext>
                  </a:extLst>
                </a:gridCol>
                <a:gridCol w="208280">
                  <a:extLst>
                    <a:ext uri="{9D8B030D-6E8A-4147-A177-3AD203B41FA5}">
                      <a16:colId xmlns:a16="http://schemas.microsoft.com/office/drawing/2014/main" val="3401699707"/>
                    </a:ext>
                  </a:extLst>
                </a:gridCol>
                <a:gridCol w="208280">
                  <a:extLst>
                    <a:ext uri="{9D8B030D-6E8A-4147-A177-3AD203B41FA5}">
                      <a16:colId xmlns:a16="http://schemas.microsoft.com/office/drawing/2014/main" val="2414850481"/>
                    </a:ext>
                  </a:extLst>
                </a:gridCol>
                <a:gridCol w="208280">
                  <a:extLst>
                    <a:ext uri="{9D8B030D-6E8A-4147-A177-3AD203B41FA5}">
                      <a16:colId xmlns:a16="http://schemas.microsoft.com/office/drawing/2014/main" val="1313915908"/>
                    </a:ext>
                  </a:extLst>
                </a:gridCol>
                <a:gridCol w="208280">
                  <a:extLst>
                    <a:ext uri="{9D8B030D-6E8A-4147-A177-3AD203B41FA5}">
                      <a16:colId xmlns:a16="http://schemas.microsoft.com/office/drawing/2014/main" val="1314000184"/>
                    </a:ext>
                  </a:extLst>
                </a:gridCol>
                <a:gridCol w="208280">
                  <a:extLst>
                    <a:ext uri="{9D8B030D-6E8A-4147-A177-3AD203B41FA5}">
                      <a16:colId xmlns:a16="http://schemas.microsoft.com/office/drawing/2014/main" val="3554188208"/>
                    </a:ext>
                  </a:extLst>
                </a:gridCol>
                <a:gridCol w="208280">
                  <a:extLst>
                    <a:ext uri="{9D8B030D-6E8A-4147-A177-3AD203B41FA5}">
                      <a16:colId xmlns:a16="http://schemas.microsoft.com/office/drawing/2014/main" val="3197032084"/>
                    </a:ext>
                  </a:extLst>
                </a:gridCol>
                <a:gridCol w="208280">
                  <a:extLst>
                    <a:ext uri="{9D8B030D-6E8A-4147-A177-3AD203B41FA5}">
                      <a16:colId xmlns:a16="http://schemas.microsoft.com/office/drawing/2014/main" val="2645442706"/>
                    </a:ext>
                  </a:extLst>
                </a:gridCol>
                <a:gridCol w="208280">
                  <a:extLst>
                    <a:ext uri="{9D8B030D-6E8A-4147-A177-3AD203B41FA5}">
                      <a16:colId xmlns:a16="http://schemas.microsoft.com/office/drawing/2014/main" val="3053662525"/>
                    </a:ext>
                  </a:extLst>
                </a:gridCol>
                <a:gridCol w="208280">
                  <a:extLst>
                    <a:ext uri="{9D8B030D-6E8A-4147-A177-3AD203B41FA5}">
                      <a16:colId xmlns:a16="http://schemas.microsoft.com/office/drawing/2014/main" val="1851986698"/>
                    </a:ext>
                  </a:extLst>
                </a:gridCol>
              </a:tblGrid>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82965360"/>
                  </a:ext>
                </a:extLst>
              </a:tr>
            </a:tbl>
          </a:graphicData>
        </a:graphic>
      </p:graphicFrame>
      <p:sp>
        <p:nvSpPr>
          <p:cNvPr id="8" name="Rectangle 7">
            <a:extLst>
              <a:ext uri="{FF2B5EF4-FFF2-40B4-BE49-F238E27FC236}">
                <a16:creationId xmlns:a16="http://schemas.microsoft.com/office/drawing/2014/main" id="{2653908F-1146-2C72-D81B-64782B77F96B}"/>
              </a:ext>
            </a:extLst>
          </p:cNvPr>
          <p:cNvSpPr/>
          <p:nvPr/>
        </p:nvSpPr>
        <p:spPr>
          <a:xfrm>
            <a:off x="276092" y="1993605"/>
            <a:ext cx="4373880" cy="365125"/>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96EF41F-7ABE-9228-1A9F-BD7F24968B7D}"/>
              </a:ext>
            </a:extLst>
          </p:cNvPr>
          <p:cNvSpPr/>
          <p:nvPr/>
        </p:nvSpPr>
        <p:spPr>
          <a:xfrm>
            <a:off x="5103628" y="1998124"/>
            <a:ext cx="9923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0" name="Arrow: Right 9">
            <a:extLst>
              <a:ext uri="{FF2B5EF4-FFF2-40B4-BE49-F238E27FC236}">
                <a16:creationId xmlns:a16="http://schemas.microsoft.com/office/drawing/2014/main" id="{97DD7ADC-83F9-FD85-14C0-4B1322FB900D}"/>
              </a:ext>
            </a:extLst>
          </p:cNvPr>
          <p:cNvSpPr/>
          <p:nvPr/>
        </p:nvSpPr>
        <p:spPr>
          <a:xfrm>
            <a:off x="4724400" y="2147777"/>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5B39C5B-9B6D-3592-59BA-79247FA9DE28}"/>
              </a:ext>
            </a:extLst>
          </p:cNvPr>
          <p:cNvSpPr/>
          <p:nvPr/>
        </p:nvSpPr>
        <p:spPr>
          <a:xfrm>
            <a:off x="6177516" y="2123004"/>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047E4925-FF78-5E06-496E-2CB6D70B37CE}"/>
              </a:ext>
            </a:extLst>
          </p:cNvPr>
          <p:cNvGraphicFramePr>
            <a:graphicFrameLocks noGrp="1"/>
          </p:cNvGraphicFramePr>
          <p:nvPr>
            <p:extLst>
              <p:ext uri="{D42A27DB-BD31-4B8C-83A1-F6EECF244321}">
                <p14:modId xmlns:p14="http://schemas.microsoft.com/office/powerpoint/2010/main" val="2622208916"/>
              </p:ext>
            </p:extLst>
          </p:nvPr>
        </p:nvGraphicFramePr>
        <p:xfrm>
          <a:off x="226471" y="3304954"/>
          <a:ext cx="437388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665020406"/>
                    </a:ext>
                  </a:extLst>
                </a:gridCol>
                <a:gridCol w="208280">
                  <a:extLst>
                    <a:ext uri="{9D8B030D-6E8A-4147-A177-3AD203B41FA5}">
                      <a16:colId xmlns:a16="http://schemas.microsoft.com/office/drawing/2014/main" val="665240083"/>
                    </a:ext>
                  </a:extLst>
                </a:gridCol>
                <a:gridCol w="208280">
                  <a:extLst>
                    <a:ext uri="{9D8B030D-6E8A-4147-A177-3AD203B41FA5}">
                      <a16:colId xmlns:a16="http://schemas.microsoft.com/office/drawing/2014/main" val="1918617347"/>
                    </a:ext>
                  </a:extLst>
                </a:gridCol>
                <a:gridCol w="208280">
                  <a:extLst>
                    <a:ext uri="{9D8B030D-6E8A-4147-A177-3AD203B41FA5}">
                      <a16:colId xmlns:a16="http://schemas.microsoft.com/office/drawing/2014/main" val="3576370306"/>
                    </a:ext>
                  </a:extLst>
                </a:gridCol>
                <a:gridCol w="208280">
                  <a:extLst>
                    <a:ext uri="{9D8B030D-6E8A-4147-A177-3AD203B41FA5}">
                      <a16:colId xmlns:a16="http://schemas.microsoft.com/office/drawing/2014/main" val="1824534398"/>
                    </a:ext>
                  </a:extLst>
                </a:gridCol>
                <a:gridCol w="208280">
                  <a:extLst>
                    <a:ext uri="{9D8B030D-6E8A-4147-A177-3AD203B41FA5}">
                      <a16:colId xmlns:a16="http://schemas.microsoft.com/office/drawing/2014/main" val="4173636498"/>
                    </a:ext>
                  </a:extLst>
                </a:gridCol>
                <a:gridCol w="208280">
                  <a:extLst>
                    <a:ext uri="{9D8B030D-6E8A-4147-A177-3AD203B41FA5}">
                      <a16:colId xmlns:a16="http://schemas.microsoft.com/office/drawing/2014/main" val="3026134453"/>
                    </a:ext>
                  </a:extLst>
                </a:gridCol>
                <a:gridCol w="208280">
                  <a:extLst>
                    <a:ext uri="{9D8B030D-6E8A-4147-A177-3AD203B41FA5}">
                      <a16:colId xmlns:a16="http://schemas.microsoft.com/office/drawing/2014/main" val="4183008537"/>
                    </a:ext>
                  </a:extLst>
                </a:gridCol>
                <a:gridCol w="208280">
                  <a:extLst>
                    <a:ext uri="{9D8B030D-6E8A-4147-A177-3AD203B41FA5}">
                      <a16:colId xmlns:a16="http://schemas.microsoft.com/office/drawing/2014/main" val="2801566165"/>
                    </a:ext>
                  </a:extLst>
                </a:gridCol>
                <a:gridCol w="208280">
                  <a:extLst>
                    <a:ext uri="{9D8B030D-6E8A-4147-A177-3AD203B41FA5}">
                      <a16:colId xmlns:a16="http://schemas.microsoft.com/office/drawing/2014/main" val="3778924587"/>
                    </a:ext>
                  </a:extLst>
                </a:gridCol>
                <a:gridCol w="208280">
                  <a:extLst>
                    <a:ext uri="{9D8B030D-6E8A-4147-A177-3AD203B41FA5}">
                      <a16:colId xmlns:a16="http://schemas.microsoft.com/office/drawing/2014/main" val="1952682399"/>
                    </a:ext>
                  </a:extLst>
                </a:gridCol>
                <a:gridCol w="208280">
                  <a:extLst>
                    <a:ext uri="{9D8B030D-6E8A-4147-A177-3AD203B41FA5}">
                      <a16:colId xmlns:a16="http://schemas.microsoft.com/office/drawing/2014/main" val="1427541066"/>
                    </a:ext>
                  </a:extLst>
                </a:gridCol>
                <a:gridCol w="208280">
                  <a:extLst>
                    <a:ext uri="{9D8B030D-6E8A-4147-A177-3AD203B41FA5}">
                      <a16:colId xmlns:a16="http://schemas.microsoft.com/office/drawing/2014/main" val="3401699707"/>
                    </a:ext>
                  </a:extLst>
                </a:gridCol>
                <a:gridCol w="208280">
                  <a:extLst>
                    <a:ext uri="{9D8B030D-6E8A-4147-A177-3AD203B41FA5}">
                      <a16:colId xmlns:a16="http://schemas.microsoft.com/office/drawing/2014/main" val="2414850481"/>
                    </a:ext>
                  </a:extLst>
                </a:gridCol>
                <a:gridCol w="208280">
                  <a:extLst>
                    <a:ext uri="{9D8B030D-6E8A-4147-A177-3AD203B41FA5}">
                      <a16:colId xmlns:a16="http://schemas.microsoft.com/office/drawing/2014/main" val="1313915908"/>
                    </a:ext>
                  </a:extLst>
                </a:gridCol>
                <a:gridCol w="208280">
                  <a:extLst>
                    <a:ext uri="{9D8B030D-6E8A-4147-A177-3AD203B41FA5}">
                      <a16:colId xmlns:a16="http://schemas.microsoft.com/office/drawing/2014/main" val="1314000184"/>
                    </a:ext>
                  </a:extLst>
                </a:gridCol>
                <a:gridCol w="208280">
                  <a:extLst>
                    <a:ext uri="{9D8B030D-6E8A-4147-A177-3AD203B41FA5}">
                      <a16:colId xmlns:a16="http://schemas.microsoft.com/office/drawing/2014/main" val="3554188208"/>
                    </a:ext>
                  </a:extLst>
                </a:gridCol>
                <a:gridCol w="208280">
                  <a:extLst>
                    <a:ext uri="{9D8B030D-6E8A-4147-A177-3AD203B41FA5}">
                      <a16:colId xmlns:a16="http://schemas.microsoft.com/office/drawing/2014/main" val="3197032084"/>
                    </a:ext>
                  </a:extLst>
                </a:gridCol>
                <a:gridCol w="208280">
                  <a:extLst>
                    <a:ext uri="{9D8B030D-6E8A-4147-A177-3AD203B41FA5}">
                      <a16:colId xmlns:a16="http://schemas.microsoft.com/office/drawing/2014/main" val="2645442706"/>
                    </a:ext>
                  </a:extLst>
                </a:gridCol>
                <a:gridCol w="208280">
                  <a:extLst>
                    <a:ext uri="{9D8B030D-6E8A-4147-A177-3AD203B41FA5}">
                      <a16:colId xmlns:a16="http://schemas.microsoft.com/office/drawing/2014/main" val="3053662525"/>
                    </a:ext>
                  </a:extLst>
                </a:gridCol>
                <a:gridCol w="208280">
                  <a:extLst>
                    <a:ext uri="{9D8B030D-6E8A-4147-A177-3AD203B41FA5}">
                      <a16:colId xmlns:a16="http://schemas.microsoft.com/office/drawing/2014/main" val="1851986698"/>
                    </a:ext>
                  </a:extLst>
                </a:gridCol>
              </a:tblGrid>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82965360"/>
                  </a:ext>
                </a:extLst>
              </a:tr>
            </a:tbl>
          </a:graphicData>
        </a:graphic>
      </p:graphicFrame>
      <p:sp>
        <p:nvSpPr>
          <p:cNvPr id="13" name="Rectangle 12">
            <a:extLst>
              <a:ext uri="{FF2B5EF4-FFF2-40B4-BE49-F238E27FC236}">
                <a16:creationId xmlns:a16="http://schemas.microsoft.com/office/drawing/2014/main" id="{3B76E63A-B25C-875B-54E6-591DA16C7301}"/>
              </a:ext>
            </a:extLst>
          </p:cNvPr>
          <p:cNvSpPr/>
          <p:nvPr/>
        </p:nvSpPr>
        <p:spPr>
          <a:xfrm>
            <a:off x="433631" y="3304952"/>
            <a:ext cx="4373880" cy="365125"/>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C8A0F638-B0C8-A557-8511-F613D2552858}"/>
              </a:ext>
            </a:extLst>
          </p:cNvPr>
          <p:cNvSpPr/>
          <p:nvPr/>
        </p:nvSpPr>
        <p:spPr>
          <a:xfrm>
            <a:off x="5777030" y="3309473"/>
            <a:ext cx="9923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5" name="Arrow: Right 14">
            <a:extLst>
              <a:ext uri="{FF2B5EF4-FFF2-40B4-BE49-F238E27FC236}">
                <a16:creationId xmlns:a16="http://schemas.microsoft.com/office/drawing/2014/main" id="{54CFF8B2-1416-02C7-A497-BDFAD015637D}"/>
              </a:ext>
            </a:extLst>
          </p:cNvPr>
          <p:cNvSpPr/>
          <p:nvPr/>
        </p:nvSpPr>
        <p:spPr>
          <a:xfrm>
            <a:off x="5397802" y="3459126"/>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DE4EC87-D060-D503-0746-8840AE83F757}"/>
              </a:ext>
            </a:extLst>
          </p:cNvPr>
          <p:cNvSpPr/>
          <p:nvPr/>
        </p:nvSpPr>
        <p:spPr>
          <a:xfrm>
            <a:off x="6850918" y="3434353"/>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B28A177-D815-8FEC-9D4C-E5588D57FFAB}"/>
              </a:ext>
            </a:extLst>
          </p:cNvPr>
          <p:cNvSpPr txBox="1"/>
          <p:nvPr/>
        </p:nvSpPr>
        <p:spPr>
          <a:xfrm>
            <a:off x="6659524" y="1985191"/>
            <a:ext cx="2250567" cy="369332"/>
          </a:xfrm>
          <a:prstGeom prst="rect">
            <a:avLst/>
          </a:prstGeom>
          <a:noFill/>
        </p:spPr>
        <p:txBody>
          <a:bodyPr wrap="square" rtlCol="0">
            <a:spAutoFit/>
          </a:bodyPr>
          <a:lstStyle/>
          <a:p>
            <a:r>
              <a:rPr lang="en-US" dirty="0"/>
              <a:t>Inference: </a:t>
            </a:r>
            <a:r>
              <a:rPr lang="en-US" dirty="0">
                <a:solidFill>
                  <a:srgbClr val="00B050"/>
                </a:solidFill>
              </a:rPr>
              <a:t>Y</a:t>
            </a:r>
            <a:r>
              <a:rPr lang="en-US" sz="1400" dirty="0">
                <a:solidFill>
                  <a:srgbClr val="00B050"/>
                </a:solidFill>
              </a:rPr>
              <a:t>pred</a:t>
            </a:r>
            <a:r>
              <a:rPr lang="en-US" dirty="0">
                <a:solidFill>
                  <a:srgbClr val="00B050"/>
                </a:solidFill>
              </a:rPr>
              <a:t>1</a:t>
            </a:r>
          </a:p>
        </p:txBody>
      </p:sp>
      <p:sp>
        <p:nvSpPr>
          <p:cNvPr id="20" name="TextBox 19">
            <a:extLst>
              <a:ext uri="{FF2B5EF4-FFF2-40B4-BE49-F238E27FC236}">
                <a16:creationId xmlns:a16="http://schemas.microsoft.com/office/drawing/2014/main" id="{04C4D624-9404-335E-46F6-B5CE311B2B87}"/>
              </a:ext>
            </a:extLst>
          </p:cNvPr>
          <p:cNvSpPr txBox="1"/>
          <p:nvPr/>
        </p:nvSpPr>
        <p:spPr>
          <a:xfrm>
            <a:off x="7382548" y="3304954"/>
            <a:ext cx="2307620" cy="369332"/>
          </a:xfrm>
          <a:prstGeom prst="rect">
            <a:avLst/>
          </a:prstGeom>
          <a:noFill/>
        </p:spPr>
        <p:txBody>
          <a:bodyPr wrap="square" rtlCol="0">
            <a:spAutoFit/>
          </a:bodyPr>
          <a:lstStyle/>
          <a:p>
            <a:r>
              <a:rPr lang="en-US" dirty="0"/>
              <a:t>Inference: </a:t>
            </a:r>
            <a:r>
              <a:rPr lang="en-US" dirty="0">
                <a:solidFill>
                  <a:srgbClr val="00B050"/>
                </a:solidFill>
              </a:rPr>
              <a:t>Y</a:t>
            </a:r>
            <a:r>
              <a:rPr lang="en-US" sz="1400" dirty="0">
                <a:solidFill>
                  <a:srgbClr val="00B050"/>
                </a:solidFill>
              </a:rPr>
              <a:t>pred2</a:t>
            </a:r>
            <a:endParaRPr lang="en-US" dirty="0"/>
          </a:p>
        </p:txBody>
      </p:sp>
      <p:sp>
        <p:nvSpPr>
          <p:cNvPr id="21" name="Rectangle 20">
            <a:extLst>
              <a:ext uri="{FF2B5EF4-FFF2-40B4-BE49-F238E27FC236}">
                <a16:creationId xmlns:a16="http://schemas.microsoft.com/office/drawing/2014/main" id="{046E7F89-F2CF-7362-E59E-4E0D310045DB}"/>
              </a:ext>
            </a:extLst>
          </p:cNvPr>
          <p:cNvSpPr/>
          <p:nvPr/>
        </p:nvSpPr>
        <p:spPr>
          <a:xfrm>
            <a:off x="226471" y="3304952"/>
            <a:ext cx="207160" cy="36512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1BD0BC0-E1B0-8CFB-1D8E-575D867AA089}"/>
              </a:ext>
            </a:extLst>
          </p:cNvPr>
          <p:cNvSpPr txBox="1"/>
          <p:nvPr/>
        </p:nvSpPr>
        <p:spPr>
          <a:xfrm>
            <a:off x="105791" y="2648722"/>
            <a:ext cx="2307620" cy="261610"/>
          </a:xfrm>
          <a:prstGeom prst="rect">
            <a:avLst/>
          </a:prstGeom>
          <a:noFill/>
        </p:spPr>
        <p:txBody>
          <a:bodyPr wrap="square" rtlCol="0">
            <a:spAutoFit/>
          </a:bodyPr>
          <a:lstStyle/>
          <a:p>
            <a:r>
              <a:rPr lang="en-US" sz="1100" dirty="0"/>
              <a:t>new sample collected from the test</a:t>
            </a:r>
          </a:p>
        </p:txBody>
      </p:sp>
      <p:sp>
        <p:nvSpPr>
          <p:cNvPr id="23" name="Arrow: Right 22">
            <a:extLst>
              <a:ext uri="{FF2B5EF4-FFF2-40B4-BE49-F238E27FC236}">
                <a16:creationId xmlns:a16="http://schemas.microsoft.com/office/drawing/2014/main" id="{95B14B06-335B-7BBF-E414-2AD820332A6D}"/>
              </a:ext>
            </a:extLst>
          </p:cNvPr>
          <p:cNvSpPr/>
          <p:nvPr/>
        </p:nvSpPr>
        <p:spPr>
          <a:xfrm rot="5400000">
            <a:off x="227269" y="3013856"/>
            <a:ext cx="205564" cy="1559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77983383-0EFF-8166-4292-D2D32C83B3E8}"/>
              </a:ext>
            </a:extLst>
          </p:cNvPr>
          <p:cNvGraphicFramePr>
            <a:graphicFrameLocks noGrp="1"/>
          </p:cNvGraphicFramePr>
          <p:nvPr>
            <p:extLst>
              <p:ext uri="{D42A27DB-BD31-4B8C-83A1-F6EECF244321}">
                <p14:modId xmlns:p14="http://schemas.microsoft.com/office/powerpoint/2010/main" val="2951956516"/>
              </p:ext>
            </p:extLst>
          </p:nvPr>
        </p:nvGraphicFramePr>
        <p:xfrm>
          <a:off x="187482" y="4520603"/>
          <a:ext cx="437388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665020406"/>
                    </a:ext>
                  </a:extLst>
                </a:gridCol>
                <a:gridCol w="208280">
                  <a:extLst>
                    <a:ext uri="{9D8B030D-6E8A-4147-A177-3AD203B41FA5}">
                      <a16:colId xmlns:a16="http://schemas.microsoft.com/office/drawing/2014/main" val="665240083"/>
                    </a:ext>
                  </a:extLst>
                </a:gridCol>
                <a:gridCol w="208280">
                  <a:extLst>
                    <a:ext uri="{9D8B030D-6E8A-4147-A177-3AD203B41FA5}">
                      <a16:colId xmlns:a16="http://schemas.microsoft.com/office/drawing/2014/main" val="1918617347"/>
                    </a:ext>
                  </a:extLst>
                </a:gridCol>
                <a:gridCol w="208280">
                  <a:extLst>
                    <a:ext uri="{9D8B030D-6E8A-4147-A177-3AD203B41FA5}">
                      <a16:colId xmlns:a16="http://schemas.microsoft.com/office/drawing/2014/main" val="3576370306"/>
                    </a:ext>
                  </a:extLst>
                </a:gridCol>
                <a:gridCol w="208280">
                  <a:extLst>
                    <a:ext uri="{9D8B030D-6E8A-4147-A177-3AD203B41FA5}">
                      <a16:colId xmlns:a16="http://schemas.microsoft.com/office/drawing/2014/main" val="1824534398"/>
                    </a:ext>
                  </a:extLst>
                </a:gridCol>
                <a:gridCol w="208280">
                  <a:extLst>
                    <a:ext uri="{9D8B030D-6E8A-4147-A177-3AD203B41FA5}">
                      <a16:colId xmlns:a16="http://schemas.microsoft.com/office/drawing/2014/main" val="4173636498"/>
                    </a:ext>
                  </a:extLst>
                </a:gridCol>
                <a:gridCol w="208280">
                  <a:extLst>
                    <a:ext uri="{9D8B030D-6E8A-4147-A177-3AD203B41FA5}">
                      <a16:colId xmlns:a16="http://schemas.microsoft.com/office/drawing/2014/main" val="3026134453"/>
                    </a:ext>
                  </a:extLst>
                </a:gridCol>
                <a:gridCol w="208280">
                  <a:extLst>
                    <a:ext uri="{9D8B030D-6E8A-4147-A177-3AD203B41FA5}">
                      <a16:colId xmlns:a16="http://schemas.microsoft.com/office/drawing/2014/main" val="4183008537"/>
                    </a:ext>
                  </a:extLst>
                </a:gridCol>
                <a:gridCol w="208280">
                  <a:extLst>
                    <a:ext uri="{9D8B030D-6E8A-4147-A177-3AD203B41FA5}">
                      <a16:colId xmlns:a16="http://schemas.microsoft.com/office/drawing/2014/main" val="2801566165"/>
                    </a:ext>
                  </a:extLst>
                </a:gridCol>
                <a:gridCol w="208280">
                  <a:extLst>
                    <a:ext uri="{9D8B030D-6E8A-4147-A177-3AD203B41FA5}">
                      <a16:colId xmlns:a16="http://schemas.microsoft.com/office/drawing/2014/main" val="3778924587"/>
                    </a:ext>
                  </a:extLst>
                </a:gridCol>
                <a:gridCol w="208280">
                  <a:extLst>
                    <a:ext uri="{9D8B030D-6E8A-4147-A177-3AD203B41FA5}">
                      <a16:colId xmlns:a16="http://schemas.microsoft.com/office/drawing/2014/main" val="1952682399"/>
                    </a:ext>
                  </a:extLst>
                </a:gridCol>
                <a:gridCol w="208280">
                  <a:extLst>
                    <a:ext uri="{9D8B030D-6E8A-4147-A177-3AD203B41FA5}">
                      <a16:colId xmlns:a16="http://schemas.microsoft.com/office/drawing/2014/main" val="1427541066"/>
                    </a:ext>
                  </a:extLst>
                </a:gridCol>
                <a:gridCol w="208280">
                  <a:extLst>
                    <a:ext uri="{9D8B030D-6E8A-4147-A177-3AD203B41FA5}">
                      <a16:colId xmlns:a16="http://schemas.microsoft.com/office/drawing/2014/main" val="3401699707"/>
                    </a:ext>
                  </a:extLst>
                </a:gridCol>
                <a:gridCol w="208280">
                  <a:extLst>
                    <a:ext uri="{9D8B030D-6E8A-4147-A177-3AD203B41FA5}">
                      <a16:colId xmlns:a16="http://schemas.microsoft.com/office/drawing/2014/main" val="2414850481"/>
                    </a:ext>
                  </a:extLst>
                </a:gridCol>
                <a:gridCol w="208280">
                  <a:extLst>
                    <a:ext uri="{9D8B030D-6E8A-4147-A177-3AD203B41FA5}">
                      <a16:colId xmlns:a16="http://schemas.microsoft.com/office/drawing/2014/main" val="1313915908"/>
                    </a:ext>
                  </a:extLst>
                </a:gridCol>
                <a:gridCol w="208280">
                  <a:extLst>
                    <a:ext uri="{9D8B030D-6E8A-4147-A177-3AD203B41FA5}">
                      <a16:colId xmlns:a16="http://schemas.microsoft.com/office/drawing/2014/main" val="1314000184"/>
                    </a:ext>
                  </a:extLst>
                </a:gridCol>
                <a:gridCol w="208280">
                  <a:extLst>
                    <a:ext uri="{9D8B030D-6E8A-4147-A177-3AD203B41FA5}">
                      <a16:colId xmlns:a16="http://schemas.microsoft.com/office/drawing/2014/main" val="3554188208"/>
                    </a:ext>
                  </a:extLst>
                </a:gridCol>
                <a:gridCol w="208280">
                  <a:extLst>
                    <a:ext uri="{9D8B030D-6E8A-4147-A177-3AD203B41FA5}">
                      <a16:colId xmlns:a16="http://schemas.microsoft.com/office/drawing/2014/main" val="3197032084"/>
                    </a:ext>
                  </a:extLst>
                </a:gridCol>
                <a:gridCol w="208280">
                  <a:extLst>
                    <a:ext uri="{9D8B030D-6E8A-4147-A177-3AD203B41FA5}">
                      <a16:colId xmlns:a16="http://schemas.microsoft.com/office/drawing/2014/main" val="2645442706"/>
                    </a:ext>
                  </a:extLst>
                </a:gridCol>
                <a:gridCol w="208280">
                  <a:extLst>
                    <a:ext uri="{9D8B030D-6E8A-4147-A177-3AD203B41FA5}">
                      <a16:colId xmlns:a16="http://schemas.microsoft.com/office/drawing/2014/main" val="3053662525"/>
                    </a:ext>
                  </a:extLst>
                </a:gridCol>
                <a:gridCol w="208280">
                  <a:extLst>
                    <a:ext uri="{9D8B030D-6E8A-4147-A177-3AD203B41FA5}">
                      <a16:colId xmlns:a16="http://schemas.microsoft.com/office/drawing/2014/main" val="1851986698"/>
                    </a:ext>
                  </a:extLst>
                </a:gridCol>
              </a:tblGrid>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82965360"/>
                  </a:ext>
                </a:extLst>
              </a:tr>
            </a:tbl>
          </a:graphicData>
        </a:graphic>
      </p:graphicFrame>
      <p:sp>
        <p:nvSpPr>
          <p:cNvPr id="25" name="Rectangle 24">
            <a:extLst>
              <a:ext uri="{FF2B5EF4-FFF2-40B4-BE49-F238E27FC236}">
                <a16:creationId xmlns:a16="http://schemas.microsoft.com/office/drawing/2014/main" id="{13C5289E-854E-CA64-C415-2D723DC4E6CA}"/>
              </a:ext>
            </a:extLst>
          </p:cNvPr>
          <p:cNvSpPr/>
          <p:nvPr/>
        </p:nvSpPr>
        <p:spPr>
          <a:xfrm>
            <a:off x="621469" y="4525122"/>
            <a:ext cx="4373880" cy="365125"/>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90D1612-EB07-176F-8294-138FE5E447D3}"/>
              </a:ext>
            </a:extLst>
          </p:cNvPr>
          <p:cNvSpPr/>
          <p:nvPr/>
        </p:nvSpPr>
        <p:spPr>
          <a:xfrm>
            <a:off x="6025122" y="4525122"/>
            <a:ext cx="9923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27" name="Arrow: Right 26">
            <a:extLst>
              <a:ext uri="{FF2B5EF4-FFF2-40B4-BE49-F238E27FC236}">
                <a16:creationId xmlns:a16="http://schemas.microsoft.com/office/drawing/2014/main" id="{B6C7ABCC-C0C8-5071-C8BF-5D40AFC1ED84}"/>
              </a:ext>
            </a:extLst>
          </p:cNvPr>
          <p:cNvSpPr/>
          <p:nvPr/>
        </p:nvSpPr>
        <p:spPr>
          <a:xfrm>
            <a:off x="5645894" y="4674775"/>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9055D2DD-1E24-05CA-3708-0A1DFE017443}"/>
              </a:ext>
            </a:extLst>
          </p:cNvPr>
          <p:cNvSpPr/>
          <p:nvPr/>
        </p:nvSpPr>
        <p:spPr>
          <a:xfrm>
            <a:off x="7099010" y="4650002"/>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7865630-D51D-CF47-0024-B50CDDBE2484}"/>
              </a:ext>
            </a:extLst>
          </p:cNvPr>
          <p:cNvSpPr txBox="1"/>
          <p:nvPr/>
        </p:nvSpPr>
        <p:spPr>
          <a:xfrm>
            <a:off x="7630640" y="4520603"/>
            <a:ext cx="1885500" cy="369332"/>
          </a:xfrm>
          <a:prstGeom prst="rect">
            <a:avLst/>
          </a:prstGeom>
          <a:noFill/>
        </p:spPr>
        <p:txBody>
          <a:bodyPr wrap="square" rtlCol="0">
            <a:spAutoFit/>
          </a:bodyPr>
          <a:lstStyle/>
          <a:p>
            <a:r>
              <a:rPr lang="en-US" dirty="0"/>
              <a:t>Inference: </a:t>
            </a:r>
            <a:r>
              <a:rPr lang="en-US" dirty="0">
                <a:solidFill>
                  <a:srgbClr val="00B050"/>
                </a:solidFill>
              </a:rPr>
              <a:t>Y</a:t>
            </a:r>
            <a:r>
              <a:rPr lang="en-US" sz="1400" dirty="0">
                <a:solidFill>
                  <a:srgbClr val="00B050"/>
                </a:solidFill>
              </a:rPr>
              <a:t>pred2</a:t>
            </a:r>
            <a:endParaRPr lang="en-US" dirty="0"/>
          </a:p>
        </p:txBody>
      </p:sp>
      <p:sp>
        <p:nvSpPr>
          <p:cNvPr id="30" name="Rectangle 29">
            <a:extLst>
              <a:ext uri="{FF2B5EF4-FFF2-40B4-BE49-F238E27FC236}">
                <a16:creationId xmlns:a16="http://schemas.microsoft.com/office/drawing/2014/main" id="{3F12DC5D-42B0-5F97-D1BC-9E407776C4E3}"/>
              </a:ext>
            </a:extLst>
          </p:cNvPr>
          <p:cNvSpPr/>
          <p:nvPr/>
        </p:nvSpPr>
        <p:spPr>
          <a:xfrm>
            <a:off x="187482" y="4520601"/>
            <a:ext cx="207160" cy="36512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F6E39AB-7828-2CA7-24B6-2167102A65E6}"/>
              </a:ext>
            </a:extLst>
          </p:cNvPr>
          <p:cNvSpPr txBox="1"/>
          <p:nvPr/>
        </p:nvSpPr>
        <p:spPr>
          <a:xfrm>
            <a:off x="66802" y="3864371"/>
            <a:ext cx="2307620" cy="261610"/>
          </a:xfrm>
          <a:prstGeom prst="rect">
            <a:avLst/>
          </a:prstGeom>
          <a:noFill/>
        </p:spPr>
        <p:txBody>
          <a:bodyPr wrap="square" rtlCol="0">
            <a:spAutoFit/>
          </a:bodyPr>
          <a:lstStyle/>
          <a:p>
            <a:r>
              <a:rPr lang="en-US" sz="1100" dirty="0"/>
              <a:t>new sample collected from the test</a:t>
            </a:r>
          </a:p>
        </p:txBody>
      </p:sp>
      <p:sp>
        <p:nvSpPr>
          <p:cNvPr id="32" name="Arrow: Right 31">
            <a:extLst>
              <a:ext uri="{FF2B5EF4-FFF2-40B4-BE49-F238E27FC236}">
                <a16:creationId xmlns:a16="http://schemas.microsoft.com/office/drawing/2014/main" id="{41FD22AC-185B-D740-C38C-B5FD7E0C29B4}"/>
              </a:ext>
            </a:extLst>
          </p:cNvPr>
          <p:cNvSpPr/>
          <p:nvPr/>
        </p:nvSpPr>
        <p:spPr>
          <a:xfrm rot="5400000">
            <a:off x="188280" y="4229505"/>
            <a:ext cx="205564" cy="1559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41F7F4-3B7F-CAC9-321E-8641613FDDD4}"/>
              </a:ext>
            </a:extLst>
          </p:cNvPr>
          <p:cNvSpPr/>
          <p:nvPr/>
        </p:nvSpPr>
        <p:spPr>
          <a:xfrm>
            <a:off x="414312" y="4517098"/>
            <a:ext cx="207160" cy="36512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Brace 33">
            <a:extLst>
              <a:ext uri="{FF2B5EF4-FFF2-40B4-BE49-F238E27FC236}">
                <a16:creationId xmlns:a16="http://schemas.microsoft.com/office/drawing/2014/main" id="{B4C471D0-3F1D-2A85-748D-836306E12978}"/>
              </a:ext>
            </a:extLst>
          </p:cNvPr>
          <p:cNvSpPr/>
          <p:nvPr/>
        </p:nvSpPr>
        <p:spPr>
          <a:xfrm rot="5400000">
            <a:off x="2272005" y="-382940"/>
            <a:ext cx="365126" cy="4356953"/>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07C9FB81-2DBF-1030-B33C-2192B15E37A2}"/>
              </a:ext>
            </a:extLst>
          </p:cNvPr>
          <p:cNvSpPr txBox="1"/>
          <p:nvPr/>
        </p:nvSpPr>
        <p:spPr>
          <a:xfrm>
            <a:off x="1050314" y="1294611"/>
            <a:ext cx="3550037" cy="369332"/>
          </a:xfrm>
          <a:prstGeom prst="rect">
            <a:avLst/>
          </a:prstGeom>
          <a:noFill/>
        </p:spPr>
        <p:txBody>
          <a:bodyPr wrap="square" rtlCol="0">
            <a:spAutoFit/>
          </a:bodyPr>
          <a:lstStyle/>
          <a:p>
            <a:r>
              <a:rPr lang="en-US" dirty="0">
                <a:solidFill>
                  <a:srgbClr val="FF0000"/>
                </a:solidFill>
              </a:rPr>
              <a:t>Window size for prediction</a:t>
            </a:r>
          </a:p>
        </p:txBody>
      </p:sp>
      <p:sp>
        <p:nvSpPr>
          <p:cNvPr id="36" name="TextBox 35">
            <a:extLst>
              <a:ext uri="{FF2B5EF4-FFF2-40B4-BE49-F238E27FC236}">
                <a16:creationId xmlns:a16="http://schemas.microsoft.com/office/drawing/2014/main" id="{0617A678-1D06-775F-6E54-EC87B42CBC76}"/>
              </a:ext>
            </a:extLst>
          </p:cNvPr>
          <p:cNvSpPr txBox="1"/>
          <p:nvPr/>
        </p:nvSpPr>
        <p:spPr>
          <a:xfrm>
            <a:off x="433631" y="5577955"/>
            <a:ext cx="10550998" cy="369332"/>
          </a:xfrm>
          <a:prstGeom prst="rect">
            <a:avLst/>
          </a:prstGeom>
          <a:noFill/>
        </p:spPr>
        <p:txBody>
          <a:bodyPr wrap="square" rtlCol="0">
            <a:spAutoFit/>
          </a:bodyPr>
          <a:lstStyle/>
          <a:p>
            <a:r>
              <a:rPr lang="en-US" b="1" dirty="0"/>
              <a:t>Window sliding in real time</a:t>
            </a:r>
            <a:r>
              <a:rPr lang="en-US" dirty="0"/>
              <a:t>: remove the first value and append the new </a:t>
            </a:r>
            <a:r>
              <a:rPr lang="en-US" b="1" dirty="0"/>
              <a:t>acquisition </a:t>
            </a:r>
            <a:r>
              <a:rPr lang="en-US" dirty="0"/>
              <a:t>value to the window</a:t>
            </a:r>
          </a:p>
        </p:txBody>
      </p:sp>
    </p:spTree>
    <p:extLst>
      <p:ext uri="{BB962C8B-B14F-4D97-AF65-F5344CB8AC3E}">
        <p14:creationId xmlns:p14="http://schemas.microsoft.com/office/powerpoint/2010/main" val="1474651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F1AFC0-3F24-CD35-EC42-37C59FDB827E}"/>
              </a:ext>
            </a:extLst>
          </p:cNvPr>
          <p:cNvSpPr>
            <a:spLocks noGrp="1"/>
          </p:cNvSpPr>
          <p:nvPr>
            <p:ph type="sldNum" sz="quarter" idx="12"/>
          </p:nvPr>
        </p:nvSpPr>
        <p:spPr>
          <a:xfrm>
            <a:off x="4724400" y="6379236"/>
            <a:ext cx="2743200" cy="365125"/>
          </a:xfrm>
        </p:spPr>
        <p:txBody>
          <a:bodyPr/>
          <a:lstStyle/>
          <a:p>
            <a:pPr algn="ctr"/>
            <a:fld id="{C7DA4AE7-BF58-4D44-80BF-527B0DDA1114}" type="slidenum">
              <a:rPr lang="en-US" smtClean="0"/>
              <a:pPr algn="ctr"/>
              <a:t>15</a:t>
            </a:fld>
            <a:endParaRPr lang="en-US"/>
          </a:p>
        </p:txBody>
      </p:sp>
      <p:sp>
        <p:nvSpPr>
          <p:cNvPr id="5" name="Title 1">
            <a:extLst>
              <a:ext uri="{FF2B5EF4-FFF2-40B4-BE49-F238E27FC236}">
                <a16:creationId xmlns:a16="http://schemas.microsoft.com/office/drawing/2014/main" id="{1223C539-FB82-880A-5BC2-4622B60C47E9}"/>
              </a:ext>
            </a:extLst>
          </p:cNvPr>
          <p:cNvSpPr txBox="1">
            <a:spLocks/>
          </p:cNvSpPr>
          <p:nvPr/>
        </p:nvSpPr>
        <p:spPr>
          <a:xfrm>
            <a:off x="740979" y="139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rgbClr val="5C0000"/>
                </a:solidFill>
                <a:latin typeface="Times New Roman" panose="02020603050405020304" pitchFamily="18" charset="0"/>
                <a:cs typeface="Times New Roman" panose="02020603050405020304" pitchFamily="18" charset="0"/>
              </a:rPr>
              <a:t> </a:t>
            </a:r>
            <a:r>
              <a:rPr lang="de-DE" sz="3600" b="1" dirty="0">
                <a:solidFill>
                  <a:srgbClr val="5C0000"/>
                </a:solidFill>
                <a:latin typeface="Times New Roman" panose="02020603050405020304" pitchFamily="18" charset="0"/>
                <a:cs typeface="Times New Roman" panose="02020603050405020304" pitchFamily="18" charset="0"/>
              </a:rPr>
              <a:t>V. Results</a:t>
            </a:r>
            <a:br>
              <a:rPr lang="de-DE" sz="4000" dirty="0"/>
            </a:br>
            <a:r>
              <a:rPr lang="de-DE" sz="4000" dirty="0"/>
              <a:t>Deployement: method 2 only for univaroate </a:t>
            </a:r>
            <a:endParaRPr lang="en-US" b="1"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326777FB-4146-5028-3BB4-E173F02D3945}"/>
              </a:ext>
            </a:extLst>
          </p:cNvPr>
          <p:cNvGraphicFramePr>
            <a:graphicFrameLocks noGrp="1"/>
          </p:cNvGraphicFramePr>
          <p:nvPr/>
        </p:nvGraphicFramePr>
        <p:xfrm>
          <a:off x="276092" y="1993605"/>
          <a:ext cx="437388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665020406"/>
                    </a:ext>
                  </a:extLst>
                </a:gridCol>
                <a:gridCol w="208280">
                  <a:extLst>
                    <a:ext uri="{9D8B030D-6E8A-4147-A177-3AD203B41FA5}">
                      <a16:colId xmlns:a16="http://schemas.microsoft.com/office/drawing/2014/main" val="665240083"/>
                    </a:ext>
                  </a:extLst>
                </a:gridCol>
                <a:gridCol w="208280">
                  <a:extLst>
                    <a:ext uri="{9D8B030D-6E8A-4147-A177-3AD203B41FA5}">
                      <a16:colId xmlns:a16="http://schemas.microsoft.com/office/drawing/2014/main" val="1918617347"/>
                    </a:ext>
                  </a:extLst>
                </a:gridCol>
                <a:gridCol w="208280">
                  <a:extLst>
                    <a:ext uri="{9D8B030D-6E8A-4147-A177-3AD203B41FA5}">
                      <a16:colId xmlns:a16="http://schemas.microsoft.com/office/drawing/2014/main" val="3576370306"/>
                    </a:ext>
                  </a:extLst>
                </a:gridCol>
                <a:gridCol w="208280">
                  <a:extLst>
                    <a:ext uri="{9D8B030D-6E8A-4147-A177-3AD203B41FA5}">
                      <a16:colId xmlns:a16="http://schemas.microsoft.com/office/drawing/2014/main" val="1824534398"/>
                    </a:ext>
                  </a:extLst>
                </a:gridCol>
                <a:gridCol w="208280">
                  <a:extLst>
                    <a:ext uri="{9D8B030D-6E8A-4147-A177-3AD203B41FA5}">
                      <a16:colId xmlns:a16="http://schemas.microsoft.com/office/drawing/2014/main" val="4173636498"/>
                    </a:ext>
                  </a:extLst>
                </a:gridCol>
                <a:gridCol w="208280">
                  <a:extLst>
                    <a:ext uri="{9D8B030D-6E8A-4147-A177-3AD203B41FA5}">
                      <a16:colId xmlns:a16="http://schemas.microsoft.com/office/drawing/2014/main" val="3026134453"/>
                    </a:ext>
                  </a:extLst>
                </a:gridCol>
                <a:gridCol w="208280">
                  <a:extLst>
                    <a:ext uri="{9D8B030D-6E8A-4147-A177-3AD203B41FA5}">
                      <a16:colId xmlns:a16="http://schemas.microsoft.com/office/drawing/2014/main" val="4183008537"/>
                    </a:ext>
                  </a:extLst>
                </a:gridCol>
                <a:gridCol w="208280">
                  <a:extLst>
                    <a:ext uri="{9D8B030D-6E8A-4147-A177-3AD203B41FA5}">
                      <a16:colId xmlns:a16="http://schemas.microsoft.com/office/drawing/2014/main" val="2801566165"/>
                    </a:ext>
                  </a:extLst>
                </a:gridCol>
                <a:gridCol w="208280">
                  <a:extLst>
                    <a:ext uri="{9D8B030D-6E8A-4147-A177-3AD203B41FA5}">
                      <a16:colId xmlns:a16="http://schemas.microsoft.com/office/drawing/2014/main" val="3778924587"/>
                    </a:ext>
                  </a:extLst>
                </a:gridCol>
                <a:gridCol w="208280">
                  <a:extLst>
                    <a:ext uri="{9D8B030D-6E8A-4147-A177-3AD203B41FA5}">
                      <a16:colId xmlns:a16="http://schemas.microsoft.com/office/drawing/2014/main" val="1952682399"/>
                    </a:ext>
                  </a:extLst>
                </a:gridCol>
                <a:gridCol w="208280">
                  <a:extLst>
                    <a:ext uri="{9D8B030D-6E8A-4147-A177-3AD203B41FA5}">
                      <a16:colId xmlns:a16="http://schemas.microsoft.com/office/drawing/2014/main" val="1427541066"/>
                    </a:ext>
                  </a:extLst>
                </a:gridCol>
                <a:gridCol w="208280">
                  <a:extLst>
                    <a:ext uri="{9D8B030D-6E8A-4147-A177-3AD203B41FA5}">
                      <a16:colId xmlns:a16="http://schemas.microsoft.com/office/drawing/2014/main" val="3401699707"/>
                    </a:ext>
                  </a:extLst>
                </a:gridCol>
                <a:gridCol w="208280">
                  <a:extLst>
                    <a:ext uri="{9D8B030D-6E8A-4147-A177-3AD203B41FA5}">
                      <a16:colId xmlns:a16="http://schemas.microsoft.com/office/drawing/2014/main" val="2414850481"/>
                    </a:ext>
                  </a:extLst>
                </a:gridCol>
                <a:gridCol w="208280">
                  <a:extLst>
                    <a:ext uri="{9D8B030D-6E8A-4147-A177-3AD203B41FA5}">
                      <a16:colId xmlns:a16="http://schemas.microsoft.com/office/drawing/2014/main" val="1313915908"/>
                    </a:ext>
                  </a:extLst>
                </a:gridCol>
                <a:gridCol w="208280">
                  <a:extLst>
                    <a:ext uri="{9D8B030D-6E8A-4147-A177-3AD203B41FA5}">
                      <a16:colId xmlns:a16="http://schemas.microsoft.com/office/drawing/2014/main" val="1314000184"/>
                    </a:ext>
                  </a:extLst>
                </a:gridCol>
                <a:gridCol w="208280">
                  <a:extLst>
                    <a:ext uri="{9D8B030D-6E8A-4147-A177-3AD203B41FA5}">
                      <a16:colId xmlns:a16="http://schemas.microsoft.com/office/drawing/2014/main" val="3554188208"/>
                    </a:ext>
                  </a:extLst>
                </a:gridCol>
                <a:gridCol w="208280">
                  <a:extLst>
                    <a:ext uri="{9D8B030D-6E8A-4147-A177-3AD203B41FA5}">
                      <a16:colId xmlns:a16="http://schemas.microsoft.com/office/drawing/2014/main" val="3197032084"/>
                    </a:ext>
                  </a:extLst>
                </a:gridCol>
                <a:gridCol w="208280">
                  <a:extLst>
                    <a:ext uri="{9D8B030D-6E8A-4147-A177-3AD203B41FA5}">
                      <a16:colId xmlns:a16="http://schemas.microsoft.com/office/drawing/2014/main" val="2645442706"/>
                    </a:ext>
                  </a:extLst>
                </a:gridCol>
                <a:gridCol w="208280">
                  <a:extLst>
                    <a:ext uri="{9D8B030D-6E8A-4147-A177-3AD203B41FA5}">
                      <a16:colId xmlns:a16="http://schemas.microsoft.com/office/drawing/2014/main" val="3053662525"/>
                    </a:ext>
                  </a:extLst>
                </a:gridCol>
                <a:gridCol w="208280">
                  <a:extLst>
                    <a:ext uri="{9D8B030D-6E8A-4147-A177-3AD203B41FA5}">
                      <a16:colId xmlns:a16="http://schemas.microsoft.com/office/drawing/2014/main" val="1851986698"/>
                    </a:ext>
                  </a:extLst>
                </a:gridCol>
              </a:tblGrid>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82965360"/>
                  </a:ext>
                </a:extLst>
              </a:tr>
            </a:tbl>
          </a:graphicData>
        </a:graphic>
      </p:graphicFrame>
      <p:sp>
        <p:nvSpPr>
          <p:cNvPr id="8" name="Rectangle 7">
            <a:extLst>
              <a:ext uri="{FF2B5EF4-FFF2-40B4-BE49-F238E27FC236}">
                <a16:creationId xmlns:a16="http://schemas.microsoft.com/office/drawing/2014/main" id="{2653908F-1146-2C72-D81B-64782B77F96B}"/>
              </a:ext>
            </a:extLst>
          </p:cNvPr>
          <p:cNvSpPr/>
          <p:nvPr/>
        </p:nvSpPr>
        <p:spPr>
          <a:xfrm>
            <a:off x="276092" y="1993605"/>
            <a:ext cx="4373880" cy="365125"/>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96EF41F-7ABE-9228-1A9F-BD7F24968B7D}"/>
              </a:ext>
            </a:extLst>
          </p:cNvPr>
          <p:cNvSpPr/>
          <p:nvPr/>
        </p:nvSpPr>
        <p:spPr>
          <a:xfrm>
            <a:off x="5103628" y="1998124"/>
            <a:ext cx="9923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0" name="Arrow: Right 9">
            <a:extLst>
              <a:ext uri="{FF2B5EF4-FFF2-40B4-BE49-F238E27FC236}">
                <a16:creationId xmlns:a16="http://schemas.microsoft.com/office/drawing/2014/main" id="{97DD7ADC-83F9-FD85-14C0-4B1322FB900D}"/>
              </a:ext>
            </a:extLst>
          </p:cNvPr>
          <p:cNvSpPr/>
          <p:nvPr/>
        </p:nvSpPr>
        <p:spPr>
          <a:xfrm>
            <a:off x="4724400" y="2147777"/>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5B39C5B-9B6D-3592-59BA-79247FA9DE28}"/>
              </a:ext>
            </a:extLst>
          </p:cNvPr>
          <p:cNvSpPr/>
          <p:nvPr/>
        </p:nvSpPr>
        <p:spPr>
          <a:xfrm>
            <a:off x="6177516" y="2123004"/>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047E4925-FF78-5E06-496E-2CB6D70B37CE}"/>
              </a:ext>
            </a:extLst>
          </p:cNvPr>
          <p:cNvGraphicFramePr>
            <a:graphicFrameLocks noGrp="1"/>
          </p:cNvGraphicFramePr>
          <p:nvPr/>
        </p:nvGraphicFramePr>
        <p:xfrm>
          <a:off x="226471" y="3304954"/>
          <a:ext cx="437388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665020406"/>
                    </a:ext>
                  </a:extLst>
                </a:gridCol>
                <a:gridCol w="208280">
                  <a:extLst>
                    <a:ext uri="{9D8B030D-6E8A-4147-A177-3AD203B41FA5}">
                      <a16:colId xmlns:a16="http://schemas.microsoft.com/office/drawing/2014/main" val="665240083"/>
                    </a:ext>
                  </a:extLst>
                </a:gridCol>
                <a:gridCol w="208280">
                  <a:extLst>
                    <a:ext uri="{9D8B030D-6E8A-4147-A177-3AD203B41FA5}">
                      <a16:colId xmlns:a16="http://schemas.microsoft.com/office/drawing/2014/main" val="1918617347"/>
                    </a:ext>
                  </a:extLst>
                </a:gridCol>
                <a:gridCol w="208280">
                  <a:extLst>
                    <a:ext uri="{9D8B030D-6E8A-4147-A177-3AD203B41FA5}">
                      <a16:colId xmlns:a16="http://schemas.microsoft.com/office/drawing/2014/main" val="3576370306"/>
                    </a:ext>
                  </a:extLst>
                </a:gridCol>
                <a:gridCol w="208280">
                  <a:extLst>
                    <a:ext uri="{9D8B030D-6E8A-4147-A177-3AD203B41FA5}">
                      <a16:colId xmlns:a16="http://schemas.microsoft.com/office/drawing/2014/main" val="1824534398"/>
                    </a:ext>
                  </a:extLst>
                </a:gridCol>
                <a:gridCol w="208280">
                  <a:extLst>
                    <a:ext uri="{9D8B030D-6E8A-4147-A177-3AD203B41FA5}">
                      <a16:colId xmlns:a16="http://schemas.microsoft.com/office/drawing/2014/main" val="4173636498"/>
                    </a:ext>
                  </a:extLst>
                </a:gridCol>
                <a:gridCol w="208280">
                  <a:extLst>
                    <a:ext uri="{9D8B030D-6E8A-4147-A177-3AD203B41FA5}">
                      <a16:colId xmlns:a16="http://schemas.microsoft.com/office/drawing/2014/main" val="3026134453"/>
                    </a:ext>
                  </a:extLst>
                </a:gridCol>
                <a:gridCol w="208280">
                  <a:extLst>
                    <a:ext uri="{9D8B030D-6E8A-4147-A177-3AD203B41FA5}">
                      <a16:colId xmlns:a16="http://schemas.microsoft.com/office/drawing/2014/main" val="4183008537"/>
                    </a:ext>
                  </a:extLst>
                </a:gridCol>
                <a:gridCol w="208280">
                  <a:extLst>
                    <a:ext uri="{9D8B030D-6E8A-4147-A177-3AD203B41FA5}">
                      <a16:colId xmlns:a16="http://schemas.microsoft.com/office/drawing/2014/main" val="2801566165"/>
                    </a:ext>
                  </a:extLst>
                </a:gridCol>
                <a:gridCol w="208280">
                  <a:extLst>
                    <a:ext uri="{9D8B030D-6E8A-4147-A177-3AD203B41FA5}">
                      <a16:colId xmlns:a16="http://schemas.microsoft.com/office/drawing/2014/main" val="3778924587"/>
                    </a:ext>
                  </a:extLst>
                </a:gridCol>
                <a:gridCol w="208280">
                  <a:extLst>
                    <a:ext uri="{9D8B030D-6E8A-4147-A177-3AD203B41FA5}">
                      <a16:colId xmlns:a16="http://schemas.microsoft.com/office/drawing/2014/main" val="1952682399"/>
                    </a:ext>
                  </a:extLst>
                </a:gridCol>
                <a:gridCol w="208280">
                  <a:extLst>
                    <a:ext uri="{9D8B030D-6E8A-4147-A177-3AD203B41FA5}">
                      <a16:colId xmlns:a16="http://schemas.microsoft.com/office/drawing/2014/main" val="1427541066"/>
                    </a:ext>
                  </a:extLst>
                </a:gridCol>
                <a:gridCol w="208280">
                  <a:extLst>
                    <a:ext uri="{9D8B030D-6E8A-4147-A177-3AD203B41FA5}">
                      <a16:colId xmlns:a16="http://schemas.microsoft.com/office/drawing/2014/main" val="3401699707"/>
                    </a:ext>
                  </a:extLst>
                </a:gridCol>
                <a:gridCol w="208280">
                  <a:extLst>
                    <a:ext uri="{9D8B030D-6E8A-4147-A177-3AD203B41FA5}">
                      <a16:colId xmlns:a16="http://schemas.microsoft.com/office/drawing/2014/main" val="2414850481"/>
                    </a:ext>
                  </a:extLst>
                </a:gridCol>
                <a:gridCol w="208280">
                  <a:extLst>
                    <a:ext uri="{9D8B030D-6E8A-4147-A177-3AD203B41FA5}">
                      <a16:colId xmlns:a16="http://schemas.microsoft.com/office/drawing/2014/main" val="1313915908"/>
                    </a:ext>
                  </a:extLst>
                </a:gridCol>
                <a:gridCol w="208280">
                  <a:extLst>
                    <a:ext uri="{9D8B030D-6E8A-4147-A177-3AD203B41FA5}">
                      <a16:colId xmlns:a16="http://schemas.microsoft.com/office/drawing/2014/main" val="1314000184"/>
                    </a:ext>
                  </a:extLst>
                </a:gridCol>
                <a:gridCol w="208280">
                  <a:extLst>
                    <a:ext uri="{9D8B030D-6E8A-4147-A177-3AD203B41FA5}">
                      <a16:colId xmlns:a16="http://schemas.microsoft.com/office/drawing/2014/main" val="3554188208"/>
                    </a:ext>
                  </a:extLst>
                </a:gridCol>
                <a:gridCol w="208280">
                  <a:extLst>
                    <a:ext uri="{9D8B030D-6E8A-4147-A177-3AD203B41FA5}">
                      <a16:colId xmlns:a16="http://schemas.microsoft.com/office/drawing/2014/main" val="3197032084"/>
                    </a:ext>
                  </a:extLst>
                </a:gridCol>
                <a:gridCol w="208280">
                  <a:extLst>
                    <a:ext uri="{9D8B030D-6E8A-4147-A177-3AD203B41FA5}">
                      <a16:colId xmlns:a16="http://schemas.microsoft.com/office/drawing/2014/main" val="2645442706"/>
                    </a:ext>
                  </a:extLst>
                </a:gridCol>
                <a:gridCol w="208280">
                  <a:extLst>
                    <a:ext uri="{9D8B030D-6E8A-4147-A177-3AD203B41FA5}">
                      <a16:colId xmlns:a16="http://schemas.microsoft.com/office/drawing/2014/main" val="3053662525"/>
                    </a:ext>
                  </a:extLst>
                </a:gridCol>
                <a:gridCol w="208280">
                  <a:extLst>
                    <a:ext uri="{9D8B030D-6E8A-4147-A177-3AD203B41FA5}">
                      <a16:colId xmlns:a16="http://schemas.microsoft.com/office/drawing/2014/main" val="1851986698"/>
                    </a:ext>
                  </a:extLst>
                </a:gridCol>
              </a:tblGrid>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82965360"/>
                  </a:ext>
                </a:extLst>
              </a:tr>
            </a:tbl>
          </a:graphicData>
        </a:graphic>
      </p:graphicFrame>
      <p:sp>
        <p:nvSpPr>
          <p:cNvPr id="13" name="Rectangle 12">
            <a:extLst>
              <a:ext uri="{FF2B5EF4-FFF2-40B4-BE49-F238E27FC236}">
                <a16:creationId xmlns:a16="http://schemas.microsoft.com/office/drawing/2014/main" id="{3B76E63A-B25C-875B-54E6-591DA16C7301}"/>
              </a:ext>
            </a:extLst>
          </p:cNvPr>
          <p:cNvSpPr/>
          <p:nvPr/>
        </p:nvSpPr>
        <p:spPr>
          <a:xfrm>
            <a:off x="433631" y="3304952"/>
            <a:ext cx="4373880" cy="365125"/>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C8A0F638-B0C8-A557-8511-F613D2552858}"/>
              </a:ext>
            </a:extLst>
          </p:cNvPr>
          <p:cNvSpPr/>
          <p:nvPr/>
        </p:nvSpPr>
        <p:spPr>
          <a:xfrm>
            <a:off x="5777030" y="3309473"/>
            <a:ext cx="9923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5" name="Arrow: Right 14">
            <a:extLst>
              <a:ext uri="{FF2B5EF4-FFF2-40B4-BE49-F238E27FC236}">
                <a16:creationId xmlns:a16="http://schemas.microsoft.com/office/drawing/2014/main" id="{54CFF8B2-1416-02C7-A497-BDFAD015637D}"/>
              </a:ext>
            </a:extLst>
          </p:cNvPr>
          <p:cNvSpPr/>
          <p:nvPr/>
        </p:nvSpPr>
        <p:spPr>
          <a:xfrm>
            <a:off x="5397802" y="3459126"/>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DE4EC87-D060-D503-0746-8840AE83F757}"/>
              </a:ext>
            </a:extLst>
          </p:cNvPr>
          <p:cNvSpPr/>
          <p:nvPr/>
        </p:nvSpPr>
        <p:spPr>
          <a:xfrm>
            <a:off x="6850918" y="3434353"/>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B28A177-D815-8FEC-9D4C-E5588D57FFAB}"/>
              </a:ext>
            </a:extLst>
          </p:cNvPr>
          <p:cNvSpPr txBox="1"/>
          <p:nvPr/>
        </p:nvSpPr>
        <p:spPr>
          <a:xfrm>
            <a:off x="6659524" y="1985191"/>
            <a:ext cx="2250567" cy="369332"/>
          </a:xfrm>
          <a:prstGeom prst="rect">
            <a:avLst/>
          </a:prstGeom>
          <a:noFill/>
        </p:spPr>
        <p:txBody>
          <a:bodyPr wrap="square" rtlCol="0">
            <a:spAutoFit/>
          </a:bodyPr>
          <a:lstStyle/>
          <a:p>
            <a:r>
              <a:rPr lang="en-US" dirty="0"/>
              <a:t>Inference: </a:t>
            </a:r>
            <a:r>
              <a:rPr lang="en-US" dirty="0">
                <a:solidFill>
                  <a:srgbClr val="00B050"/>
                </a:solidFill>
              </a:rPr>
              <a:t>Y</a:t>
            </a:r>
            <a:r>
              <a:rPr lang="en-US" sz="1400" dirty="0">
                <a:solidFill>
                  <a:srgbClr val="00B050"/>
                </a:solidFill>
              </a:rPr>
              <a:t>pred</a:t>
            </a:r>
            <a:r>
              <a:rPr lang="en-US" dirty="0">
                <a:solidFill>
                  <a:srgbClr val="00B050"/>
                </a:solidFill>
              </a:rPr>
              <a:t>1</a:t>
            </a:r>
          </a:p>
        </p:txBody>
      </p:sp>
      <p:sp>
        <p:nvSpPr>
          <p:cNvPr id="20" name="TextBox 19">
            <a:extLst>
              <a:ext uri="{FF2B5EF4-FFF2-40B4-BE49-F238E27FC236}">
                <a16:creationId xmlns:a16="http://schemas.microsoft.com/office/drawing/2014/main" id="{04C4D624-9404-335E-46F6-B5CE311B2B87}"/>
              </a:ext>
            </a:extLst>
          </p:cNvPr>
          <p:cNvSpPr txBox="1"/>
          <p:nvPr/>
        </p:nvSpPr>
        <p:spPr>
          <a:xfrm>
            <a:off x="7382548" y="3304954"/>
            <a:ext cx="2307620" cy="369332"/>
          </a:xfrm>
          <a:prstGeom prst="rect">
            <a:avLst/>
          </a:prstGeom>
          <a:noFill/>
        </p:spPr>
        <p:txBody>
          <a:bodyPr wrap="square" rtlCol="0">
            <a:spAutoFit/>
          </a:bodyPr>
          <a:lstStyle/>
          <a:p>
            <a:r>
              <a:rPr lang="en-US" dirty="0"/>
              <a:t>Inference: </a:t>
            </a:r>
            <a:r>
              <a:rPr lang="en-US" dirty="0">
                <a:solidFill>
                  <a:srgbClr val="00B050"/>
                </a:solidFill>
              </a:rPr>
              <a:t>Y</a:t>
            </a:r>
            <a:r>
              <a:rPr lang="en-US" sz="1400" dirty="0">
                <a:solidFill>
                  <a:srgbClr val="00B050"/>
                </a:solidFill>
              </a:rPr>
              <a:t>pred2</a:t>
            </a:r>
            <a:endParaRPr lang="en-US" dirty="0"/>
          </a:p>
        </p:txBody>
      </p:sp>
      <p:sp>
        <p:nvSpPr>
          <p:cNvPr id="21" name="Rectangle 20">
            <a:extLst>
              <a:ext uri="{FF2B5EF4-FFF2-40B4-BE49-F238E27FC236}">
                <a16:creationId xmlns:a16="http://schemas.microsoft.com/office/drawing/2014/main" id="{046E7F89-F2CF-7362-E59E-4E0D310045DB}"/>
              </a:ext>
            </a:extLst>
          </p:cNvPr>
          <p:cNvSpPr/>
          <p:nvPr/>
        </p:nvSpPr>
        <p:spPr>
          <a:xfrm>
            <a:off x="226471" y="3304952"/>
            <a:ext cx="207160" cy="36512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77983383-0EFF-8166-4292-D2D32C83B3E8}"/>
              </a:ext>
            </a:extLst>
          </p:cNvPr>
          <p:cNvGraphicFramePr>
            <a:graphicFrameLocks noGrp="1"/>
          </p:cNvGraphicFramePr>
          <p:nvPr/>
        </p:nvGraphicFramePr>
        <p:xfrm>
          <a:off x="187482" y="4520603"/>
          <a:ext cx="437388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665020406"/>
                    </a:ext>
                  </a:extLst>
                </a:gridCol>
                <a:gridCol w="208280">
                  <a:extLst>
                    <a:ext uri="{9D8B030D-6E8A-4147-A177-3AD203B41FA5}">
                      <a16:colId xmlns:a16="http://schemas.microsoft.com/office/drawing/2014/main" val="665240083"/>
                    </a:ext>
                  </a:extLst>
                </a:gridCol>
                <a:gridCol w="208280">
                  <a:extLst>
                    <a:ext uri="{9D8B030D-6E8A-4147-A177-3AD203B41FA5}">
                      <a16:colId xmlns:a16="http://schemas.microsoft.com/office/drawing/2014/main" val="1918617347"/>
                    </a:ext>
                  </a:extLst>
                </a:gridCol>
                <a:gridCol w="208280">
                  <a:extLst>
                    <a:ext uri="{9D8B030D-6E8A-4147-A177-3AD203B41FA5}">
                      <a16:colId xmlns:a16="http://schemas.microsoft.com/office/drawing/2014/main" val="3576370306"/>
                    </a:ext>
                  </a:extLst>
                </a:gridCol>
                <a:gridCol w="208280">
                  <a:extLst>
                    <a:ext uri="{9D8B030D-6E8A-4147-A177-3AD203B41FA5}">
                      <a16:colId xmlns:a16="http://schemas.microsoft.com/office/drawing/2014/main" val="1824534398"/>
                    </a:ext>
                  </a:extLst>
                </a:gridCol>
                <a:gridCol w="208280">
                  <a:extLst>
                    <a:ext uri="{9D8B030D-6E8A-4147-A177-3AD203B41FA5}">
                      <a16:colId xmlns:a16="http://schemas.microsoft.com/office/drawing/2014/main" val="4173636498"/>
                    </a:ext>
                  </a:extLst>
                </a:gridCol>
                <a:gridCol w="208280">
                  <a:extLst>
                    <a:ext uri="{9D8B030D-6E8A-4147-A177-3AD203B41FA5}">
                      <a16:colId xmlns:a16="http://schemas.microsoft.com/office/drawing/2014/main" val="3026134453"/>
                    </a:ext>
                  </a:extLst>
                </a:gridCol>
                <a:gridCol w="208280">
                  <a:extLst>
                    <a:ext uri="{9D8B030D-6E8A-4147-A177-3AD203B41FA5}">
                      <a16:colId xmlns:a16="http://schemas.microsoft.com/office/drawing/2014/main" val="4183008537"/>
                    </a:ext>
                  </a:extLst>
                </a:gridCol>
                <a:gridCol w="208280">
                  <a:extLst>
                    <a:ext uri="{9D8B030D-6E8A-4147-A177-3AD203B41FA5}">
                      <a16:colId xmlns:a16="http://schemas.microsoft.com/office/drawing/2014/main" val="2801566165"/>
                    </a:ext>
                  </a:extLst>
                </a:gridCol>
                <a:gridCol w="208280">
                  <a:extLst>
                    <a:ext uri="{9D8B030D-6E8A-4147-A177-3AD203B41FA5}">
                      <a16:colId xmlns:a16="http://schemas.microsoft.com/office/drawing/2014/main" val="3778924587"/>
                    </a:ext>
                  </a:extLst>
                </a:gridCol>
                <a:gridCol w="208280">
                  <a:extLst>
                    <a:ext uri="{9D8B030D-6E8A-4147-A177-3AD203B41FA5}">
                      <a16:colId xmlns:a16="http://schemas.microsoft.com/office/drawing/2014/main" val="1952682399"/>
                    </a:ext>
                  </a:extLst>
                </a:gridCol>
                <a:gridCol w="208280">
                  <a:extLst>
                    <a:ext uri="{9D8B030D-6E8A-4147-A177-3AD203B41FA5}">
                      <a16:colId xmlns:a16="http://schemas.microsoft.com/office/drawing/2014/main" val="1427541066"/>
                    </a:ext>
                  </a:extLst>
                </a:gridCol>
                <a:gridCol w="208280">
                  <a:extLst>
                    <a:ext uri="{9D8B030D-6E8A-4147-A177-3AD203B41FA5}">
                      <a16:colId xmlns:a16="http://schemas.microsoft.com/office/drawing/2014/main" val="3401699707"/>
                    </a:ext>
                  </a:extLst>
                </a:gridCol>
                <a:gridCol w="208280">
                  <a:extLst>
                    <a:ext uri="{9D8B030D-6E8A-4147-A177-3AD203B41FA5}">
                      <a16:colId xmlns:a16="http://schemas.microsoft.com/office/drawing/2014/main" val="2414850481"/>
                    </a:ext>
                  </a:extLst>
                </a:gridCol>
                <a:gridCol w="208280">
                  <a:extLst>
                    <a:ext uri="{9D8B030D-6E8A-4147-A177-3AD203B41FA5}">
                      <a16:colId xmlns:a16="http://schemas.microsoft.com/office/drawing/2014/main" val="1313915908"/>
                    </a:ext>
                  </a:extLst>
                </a:gridCol>
                <a:gridCol w="208280">
                  <a:extLst>
                    <a:ext uri="{9D8B030D-6E8A-4147-A177-3AD203B41FA5}">
                      <a16:colId xmlns:a16="http://schemas.microsoft.com/office/drawing/2014/main" val="1314000184"/>
                    </a:ext>
                  </a:extLst>
                </a:gridCol>
                <a:gridCol w="208280">
                  <a:extLst>
                    <a:ext uri="{9D8B030D-6E8A-4147-A177-3AD203B41FA5}">
                      <a16:colId xmlns:a16="http://schemas.microsoft.com/office/drawing/2014/main" val="3554188208"/>
                    </a:ext>
                  </a:extLst>
                </a:gridCol>
                <a:gridCol w="208280">
                  <a:extLst>
                    <a:ext uri="{9D8B030D-6E8A-4147-A177-3AD203B41FA5}">
                      <a16:colId xmlns:a16="http://schemas.microsoft.com/office/drawing/2014/main" val="3197032084"/>
                    </a:ext>
                  </a:extLst>
                </a:gridCol>
                <a:gridCol w="208280">
                  <a:extLst>
                    <a:ext uri="{9D8B030D-6E8A-4147-A177-3AD203B41FA5}">
                      <a16:colId xmlns:a16="http://schemas.microsoft.com/office/drawing/2014/main" val="2645442706"/>
                    </a:ext>
                  </a:extLst>
                </a:gridCol>
                <a:gridCol w="208280">
                  <a:extLst>
                    <a:ext uri="{9D8B030D-6E8A-4147-A177-3AD203B41FA5}">
                      <a16:colId xmlns:a16="http://schemas.microsoft.com/office/drawing/2014/main" val="3053662525"/>
                    </a:ext>
                  </a:extLst>
                </a:gridCol>
                <a:gridCol w="208280">
                  <a:extLst>
                    <a:ext uri="{9D8B030D-6E8A-4147-A177-3AD203B41FA5}">
                      <a16:colId xmlns:a16="http://schemas.microsoft.com/office/drawing/2014/main" val="1851986698"/>
                    </a:ext>
                  </a:extLst>
                </a:gridCol>
              </a:tblGrid>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82965360"/>
                  </a:ext>
                </a:extLst>
              </a:tr>
            </a:tbl>
          </a:graphicData>
        </a:graphic>
      </p:graphicFrame>
      <p:sp>
        <p:nvSpPr>
          <p:cNvPr id="25" name="Rectangle 24">
            <a:extLst>
              <a:ext uri="{FF2B5EF4-FFF2-40B4-BE49-F238E27FC236}">
                <a16:creationId xmlns:a16="http://schemas.microsoft.com/office/drawing/2014/main" id="{13C5289E-854E-CA64-C415-2D723DC4E6CA}"/>
              </a:ext>
            </a:extLst>
          </p:cNvPr>
          <p:cNvSpPr/>
          <p:nvPr/>
        </p:nvSpPr>
        <p:spPr>
          <a:xfrm>
            <a:off x="621469" y="4525122"/>
            <a:ext cx="4373880" cy="365125"/>
          </a:xfrm>
          <a:prstGeom prst="rect">
            <a:avLst/>
          </a:prstGeom>
          <a:solidFill>
            <a:srgbClr val="FF000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90D1612-EB07-176F-8294-138FE5E447D3}"/>
              </a:ext>
            </a:extLst>
          </p:cNvPr>
          <p:cNvSpPr/>
          <p:nvPr/>
        </p:nvSpPr>
        <p:spPr>
          <a:xfrm>
            <a:off x="6025122" y="4525122"/>
            <a:ext cx="992372"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27" name="Arrow: Right 26">
            <a:extLst>
              <a:ext uri="{FF2B5EF4-FFF2-40B4-BE49-F238E27FC236}">
                <a16:creationId xmlns:a16="http://schemas.microsoft.com/office/drawing/2014/main" id="{B6C7ABCC-C0C8-5071-C8BF-5D40AFC1ED84}"/>
              </a:ext>
            </a:extLst>
          </p:cNvPr>
          <p:cNvSpPr/>
          <p:nvPr/>
        </p:nvSpPr>
        <p:spPr>
          <a:xfrm>
            <a:off x="5645894" y="4674775"/>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9055D2DD-1E24-05CA-3708-0A1DFE017443}"/>
              </a:ext>
            </a:extLst>
          </p:cNvPr>
          <p:cNvSpPr/>
          <p:nvPr/>
        </p:nvSpPr>
        <p:spPr>
          <a:xfrm>
            <a:off x="7099010" y="4650002"/>
            <a:ext cx="304800" cy="106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7865630-D51D-CF47-0024-B50CDDBE2484}"/>
              </a:ext>
            </a:extLst>
          </p:cNvPr>
          <p:cNvSpPr txBox="1"/>
          <p:nvPr/>
        </p:nvSpPr>
        <p:spPr>
          <a:xfrm>
            <a:off x="7630640" y="4520603"/>
            <a:ext cx="1885500" cy="369332"/>
          </a:xfrm>
          <a:prstGeom prst="rect">
            <a:avLst/>
          </a:prstGeom>
          <a:noFill/>
        </p:spPr>
        <p:txBody>
          <a:bodyPr wrap="square" rtlCol="0">
            <a:spAutoFit/>
          </a:bodyPr>
          <a:lstStyle/>
          <a:p>
            <a:r>
              <a:rPr lang="en-US" dirty="0"/>
              <a:t>Inference: </a:t>
            </a:r>
            <a:r>
              <a:rPr lang="en-US" dirty="0">
                <a:solidFill>
                  <a:srgbClr val="00B050"/>
                </a:solidFill>
              </a:rPr>
              <a:t>Y</a:t>
            </a:r>
            <a:r>
              <a:rPr lang="en-US" sz="1400" dirty="0">
                <a:solidFill>
                  <a:srgbClr val="00B050"/>
                </a:solidFill>
              </a:rPr>
              <a:t>pred2</a:t>
            </a:r>
            <a:endParaRPr lang="en-US" dirty="0"/>
          </a:p>
        </p:txBody>
      </p:sp>
      <p:sp>
        <p:nvSpPr>
          <p:cNvPr id="30" name="Rectangle 29">
            <a:extLst>
              <a:ext uri="{FF2B5EF4-FFF2-40B4-BE49-F238E27FC236}">
                <a16:creationId xmlns:a16="http://schemas.microsoft.com/office/drawing/2014/main" id="{3F12DC5D-42B0-5F97-D1BC-9E407776C4E3}"/>
              </a:ext>
            </a:extLst>
          </p:cNvPr>
          <p:cNvSpPr/>
          <p:nvPr/>
        </p:nvSpPr>
        <p:spPr>
          <a:xfrm>
            <a:off x="187482" y="4520601"/>
            <a:ext cx="207160" cy="36512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41F7F4-3B7F-CAC9-321E-8641613FDDD4}"/>
              </a:ext>
            </a:extLst>
          </p:cNvPr>
          <p:cNvSpPr/>
          <p:nvPr/>
        </p:nvSpPr>
        <p:spPr>
          <a:xfrm>
            <a:off x="414312" y="4517098"/>
            <a:ext cx="207160" cy="36512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Brace 33">
            <a:extLst>
              <a:ext uri="{FF2B5EF4-FFF2-40B4-BE49-F238E27FC236}">
                <a16:creationId xmlns:a16="http://schemas.microsoft.com/office/drawing/2014/main" id="{B4C471D0-3F1D-2A85-748D-836306E12978}"/>
              </a:ext>
            </a:extLst>
          </p:cNvPr>
          <p:cNvSpPr/>
          <p:nvPr/>
        </p:nvSpPr>
        <p:spPr>
          <a:xfrm rot="5400000">
            <a:off x="2272005" y="-382940"/>
            <a:ext cx="365126" cy="4356953"/>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07C9FB81-2DBF-1030-B33C-2192B15E37A2}"/>
              </a:ext>
            </a:extLst>
          </p:cNvPr>
          <p:cNvSpPr txBox="1"/>
          <p:nvPr/>
        </p:nvSpPr>
        <p:spPr>
          <a:xfrm>
            <a:off x="1050314" y="1294611"/>
            <a:ext cx="3550037" cy="369332"/>
          </a:xfrm>
          <a:prstGeom prst="rect">
            <a:avLst/>
          </a:prstGeom>
          <a:noFill/>
        </p:spPr>
        <p:txBody>
          <a:bodyPr wrap="square" rtlCol="0">
            <a:spAutoFit/>
          </a:bodyPr>
          <a:lstStyle/>
          <a:p>
            <a:r>
              <a:rPr lang="en-US" dirty="0">
                <a:solidFill>
                  <a:srgbClr val="FF0000"/>
                </a:solidFill>
              </a:rPr>
              <a:t>Window size for prediction</a:t>
            </a:r>
          </a:p>
        </p:txBody>
      </p:sp>
      <p:cxnSp>
        <p:nvCxnSpPr>
          <p:cNvPr id="6" name="Connector: Elbow 5">
            <a:extLst>
              <a:ext uri="{FF2B5EF4-FFF2-40B4-BE49-F238E27FC236}">
                <a16:creationId xmlns:a16="http://schemas.microsoft.com/office/drawing/2014/main" id="{8DAB86FA-18B2-C478-7E5B-7BCC01EB2238}"/>
              </a:ext>
            </a:extLst>
          </p:cNvPr>
          <p:cNvCxnSpPr>
            <a:stCxn id="19" idx="2"/>
            <a:endCxn id="21" idx="0"/>
          </p:cNvCxnSpPr>
          <p:nvPr/>
        </p:nvCxnSpPr>
        <p:spPr>
          <a:xfrm rot="5400000">
            <a:off x="3582216" y="-897641"/>
            <a:ext cx="950429" cy="745475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Connector: Elbow 6">
            <a:extLst>
              <a:ext uri="{FF2B5EF4-FFF2-40B4-BE49-F238E27FC236}">
                <a16:creationId xmlns:a16="http://schemas.microsoft.com/office/drawing/2014/main" id="{C3FB9365-5477-1CEE-385E-4C804529B577}"/>
              </a:ext>
            </a:extLst>
          </p:cNvPr>
          <p:cNvCxnSpPr>
            <a:cxnSpLocks/>
            <a:stCxn id="20" idx="2"/>
            <a:endCxn id="30" idx="0"/>
          </p:cNvCxnSpPr>
          <p:nvPr/>
        </p:nvCxnSpPr>
        <p:spPr>
          <a:xfrm rot="5400000">
            <a:off x="3990553" y="-25205"/>
            <a:ext cx="846315" cy="824529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F105610-FA4B-D0B0-A5C9-EAD08599A1F9}"/>
              </a:ext>
            </a:extLst>
          </p:cNvPr>
          <p:cNvSpPr txBox="1"/>
          <p:nvPr/>
        </p:nvSpPr>
        <p:spPr>
          <a:xfrm>
            <a:off x="433631" y="5577955"/>
            <a:ext cx="10550998" cy="369332"/>
          </a:xfrm>
          <a:prstGeom prst="rect">
            <a:avLst/>
          </a:prstGeom>
          <a:noFill/>
        </p:spPr>
        <p:txBody>
          <a:bodyPr wrap="square" rtlCol="0">
            <a:spAutoFit/>
          </a:bodyPr>
          <a:lstStyle/>
          <a:p>
            <a:r>
              <a:rPr lang="en-US" b="1" dirty="0"/>
              <a:t>Window sliding in real time</a:t>
            </a:r>
            <a:r>
              <a:rPr lang="en-US" dirty="0"/>
              <a:t>: remove the first value and append the new </a:t>
            </a:r>
            <a:r>
              <a:rPr lang="en-US" b="1" dirty="0"/>
              <a:t>prediction</a:t>
            </a:r>
            <a:r>
              <a:rPr lang="en-US" dirty="0"/>
              <a:t> value to the window</a:t>
            </a:r>
          </a:p>
        </p:txBody>
      </p:sp>
    </p:spTree>
    <p:extLst>
      <p:ext uri="{BB962C8B-B14F-4D97-AF65-F5344CB8AC3E}">
        <p14:creationId xmlns:p14="http://schemas.microsoft.com/office/powerpoint/2010/main" val="1327491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F1AFC0-3F24-CD35-EC42-37C59FDB827E}"/>
              </a:ext>
            </a:extLst>
          </p:cNvPr>
          <p:cNvSpPr>
            <a:spLocks noGrp="1"/>
          </p:cNvSpPr>
          <p:nvPr>
            <p:ph type="sldNum" sz="quarter" idx="12"/>
          </p:nvPr>
        </p:nvSpPr>
        <p:spPr>
          <a:xfrm>
            <a:off x="4724400" y="6379236"/>
            <a:ext cx="2743200" cy="365125"/>
          </a:xfrm>
        </p:spPr>
        <p:txBody>
          <a:bodyPr/>
          <a:lstStyle/>
          <a:p>
            <a:pPr algn="ctr"/>
            <a:fld id="{C7DA4AE7-BF58-4D44-80BF-527B0DDA1114}" type="slidenum">
              <a:rPr lang="en-US" smtClean="0"/>
              <a:pPr algn="ctr"/>
              <a:t>16</a:t>
            </a:fld>
            <a:endParaRPr lang="en-US"/>
          </a:p>
        </p:txBody>
      </p:sp>
      <p:sp>
        <p:nvSpPr>
          <p:cNvPr id="5" name="Title 1">
            <a:extLst>
              <a:ext uri="{FF2B5EF4-FFF2-40B4-BE49-F238E27FC236}">
                <a16:creationId xmlns:a16="http://schemas.microsoft.com/office/drawing/2014/main" id="{1223C539-FB82-880A-5BC2-4622B60C47E9}"/>
              </a:ext>
            </a:extLst>
          </p:cNvPr>
          <p:cNvSpPr txBox="1">
            <a:spLocks/>
          </p:cNvSpPr>
          <p:nvPr/>
        </p:nvSpPr>
        <p:spPr>
          <a:xfrm>
            <a:off x="740979" y="139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dirty="0">
                <a:solidFill>
                  <a:srgbClr val="5C0000"/>
                </a:solidFill>
                <a:latin typeface="Times New Roman" panose="02020603050405020304" pitchFamily="18" charset="0"/>
                <a:cs typeface="Times New Roman" panose="02020603050405020304" pitchFamily="18" charset="0"/>
              </a:rPr>
              <a:t> </a:t>
            </a:r>
            <a:r>
              <a:rPr lang="de-DE" sz="3600" b="1" dirty="0">
                <a:solidFill>
                  <a:srgbClr val="5C0000"/>
                </a:solidFill>
                <a:latin typeface="Times New Roman" panose="02020603050405020304" pitchFamily="18" charset="0"/>
                <a:cs typeface="Times New Roman" panose="02020603050405020304" pitchFamily="18" charset="0"/>
              </a:rPr>
              <a:t>V. Results</a:t>
            </a:r>
            <a:br>
              <a:rPr lang="de-DE" sz="4000" dirty="0"/>
            </a:br>
            <a:endParaRPr lang="en-US" b="1" dirty="0">
              <a:latin typeface="Times New Roman" panose="02020603050405020304" pitchFamily="18" charset="0"/>
              <a:cs typeface="Times New Roman" panose="02020603050405020304" pitchFamily="18" charset="0"/>
            </a:endParaRPr>
          </a:p>
        </p:txBody>
      </p:sp>
      <p:pic>
        <p:nvPicPr>
          <p:cNvPr id="2" name="Content Placeholder 1" descr="A graph with red and green dots&#10;&#10;Description automatically generated">
            <a:extLst>
              <a:ext uri="{FF2B5EF4-FFF2-40B4-BE49-F238E27FC236}">
                <a16:creationId xmlns:a16="http://schemas.microsoft.com/office/drawing/2014/main" id="{2523D51B-40E4-2E57-E04F-1B613A1C67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8120" y="826442"/>
            <a:ext cx="6245838" cy="4450459"/>
          </a:xfrm>
          <a:prstGeom prst="rect">
            <a:avLst/>
          </a:prstGeom>
        </p:spPr>
      </p:pic>
      <p:sp>
        <p:nvSpPr>
          <p:cNvPr id="14" name="Rectangle: Rounded Corners 13">
            <a:extLst>
              <a:ext uri="{FF2B5EF4-FFF2-40B4-BE49-F238E27FC236}">
                <a16:creationId xmlns:a16="http://schemas.microsoft.com/office/drawing/2014/main" id="{1FDDBAC9-B418-AF1E-325A-3FF08A5A93F7}"/>
              </a:ext>
            </a:extLst>
          </p:cNvPr>
          <p:cNvSpPr/>
          <p:nvPr/>
        </p:nvSpPr>
        <p:spPr>
          <a:xfrm>
            <a:off x="98042" y="3346598"/>
            <a:ext cx="1355075" cy="4654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AE DAQ</a:t>
            </a:r>
          </a:p>
        </p:txBody>
      </p:sp>
      <p:sp>
        <p:nvSpPr>
          <p:cNvPr id="15" name="Rectangle: Rounded Corners 14">
            <a:extLst>
              <a:ext uri="{FF2B5EF4-FFF2-40B4-BE49-F238E27FC236}">
                <a16:creationId xmlns:a16="http://schemas.microsoft.com/office/drawing/2014/main" id="{987F5FB6-4767-5266-4E72-6CFE5D41F27B}"/>
              </a:ext>
            </a:extLst>
          </p:cNvPr>
          <p:cNvSpPr/>
          <p:nvPr/>
        </p:nvSpPr>
        <p:spPr>
          <a:xfrm>
            <a:off x="4338810" y="3346597"/>
            <a:ext cx="1355075" cy="465463"/>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graphicFrame>
        <p:nvGraphicFramePr>
          <p:cNvPr id="17" name="Table 16">
            <a:extLst>
              <a:ext uri="{FF2B5EF4-FFF2-40B4-BE49-F238E27FC236}">
                <a16:creationId xmlns:a16="http://schemas.microsoft.com/office/drawing/2014/main" id="{0E5769EF-BD66-DF73-E706-B2FDCE0E3F97}"/>
              </a:ext>
            </a:extLst>
          </p:cNvPr>
          <p:cNvGraphicFramePr>
            <a:graphicFrameLocks noGrp="1"/>
          </p:cNvGraphicFramePr>
          <p:nvPr>
            <p:extLst>
              <p:ext uri="{D42A27DB-BD31-4B8C-83A1-F6EECF244321}">
                <p14:modId xmlns:p14="http://schemas.microsoft.com/office/powerpoint/2010/main" val="1405762333"/>
              </p:ext>
            </p:extLst>
          </p:nvPr>
        </p:nvGraphicFramePr>
        <p:xfrm>
          <a:off x="1984378" y="3393910"/>
          <a:ext cx="1666240" cy="3708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956705631"/>
                    </a:ext>
                  </a:extLst>
                </a:gridCol>
                <a:gridCol w="208280">
                  <a:extLst>
                    <a:ext uri="{9D8B030D-6E8A-4147-A177-3AD203B41FA5}">
                      <a16:colId xmlns:a16="http://schemas.microsoft.com/office/drawing/2014/main" val="3577979471"/>
                    </a:ext>
                  </a:extLst>
                </a:gridCol>
                <a:gridCol w="208280">
                  <a:extLst>
                    <a:ext uri="{9D8B030D-6E8A-4147-A177-3AD203B41FA5}">
                      <a16:colId xmlns:a16="http://schemas.microsoft.com/office/drawing/2014/main" val="1958311637"/>
                    </a:ext>
                  </a:extLst>
                </a:gridCol>
                <a:gridCol w="208280">
                  <a:extLst>
                    <a:ext uri="{9D8B030D-6E8A-4147-A177-3AD203B41FA5}">
                      <a16:colId xmlns:a16="http://schemas.microsoft.com/office/drawing/2014/main" val="1773089006"/>
                    </a:ext>
                  </a:extLst>
                </a:gridCol>
                <a:gridCol w="208280">
                  <a:extLst>
                    <a:ext uri="{9D8B030D-6E8A-4147-A177-3AD203B41FA5}">
                      <a16:colId xmlns:a16="http://schemas.microsoft.com/office/drawing/2014/main" val="789530491"/>
                    </a:ext>
                  </a:extLst>
                </a:gridCol>
                <a:gridCol w="208280">
                  <a:extLst>
                    <a:ext uri="{9D8B030D-6E8A-4147-A177-3AD203B41FA5}">
                      <a16:colId xmlns:a16="http://schemas.microsoft.com/office/drawing/2014/main" val="267210981"/>
                    </a:ext>
                  </a:extLst>
                </a:gridCol>
                <a:gridCol w="208280">
                  <a:extLst>
                    <a:ext uri="{9D8B030D-6E8A-4147-A177-3AD203B41FA5}">
                      <a16:colId xmlns:a16="http://schemas.microsoft.com/office/drawing/2014/main" val="1104565703"/>
                    </a:ext>
                  </a:extLst>
                </a:gridCol>
                <a:gridCol w="208280">
                  <a:extLst>
                    <a:ext uri="{9D8B030D-6E8A-4147-A177-3AD203B41FA5}">
                      <a16:colId xmlns:a16="http://schemas.microsoft.com/office/drawing/2014/main" val="2066143925"/>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04130565"/>
                  </a:ext>
                </a:extLst>
              </a:tr>
            </a:tbl>
          </a:graphicData>
        </a:graphic>
      </p:graphicFrame>
      <p:sp>
        <p:nvSpPr>
          <p:cNvPr id="18" name="Rectangle 17">
            <a:extLst>
              <a:ext uri="{FF2B5EF4-FFF2-40B4-BE49-F238E27FC236}">
                <a16:creationId xmlns:a16="http://schemas.microsoft.com/office/drawing/2014/main" id="{6D0BB936-2E28-DFE7-0AEE-48BCB425F64F}"/>
              </a:ext>
            </a:extLst>
          </p:cNvPr>
          <p:cNvSpPr/>
          <p:nvPr/>
        </p:nvSpPr>
        <p:spPr>
          <a:xfrm>
            <a:off x="2214390" y="3393910"/>
            <a:ext cx="1436228" cy="370840"/>
          </a:xfrm>
          <a:prstGeom prst="rect">
            <a:avLst/>
          </a:prstGeom>
          <a:solidFill>
            <a:srgbClr val="FF0000">
              <a:alpha val="1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1AFEBD-576A-55CF-86A7-BFBCBA588651}"/>
              </a:ext>
            </a:extLst>
          </p:cNvPr>
          <p:cNvSpPr/>
          <p:nvPr/>
        </p:nvSpPr>
        <p:spPr>
          <a:xfrm>
            <a:off x="1984378" y="3393910"/>
            <a:ext cx="230012" cy="3708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D033CBF-D6F9-81DC-7005-7F2768EC7229}"/>
              </a:ext>
            </a:extLst>
          </p:cNvPr>
          <p:cNvCxnSpPr>
            <a:stCxn id="14" idx="3"/>
            <a:endCxn id="17" idx="1"/>
          </p:cNvCxnSpPr>
          <p:nvPr/>
        </p:nvCxnSpPr>
        <p:spPr>
          <a:xfrm>
            <a:off x="1453117" y="3579330"/>
            <a:ext cx="5312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98A25A3-4EB7-3FF2-B4EC-5966B7B4DAFC}"/>
              </a:ext>
            </a:extLst>
          </p:cNvPr>
          <p:cNvCxnSpPr>
            <a:cxnSpLocks/>
            <a:stCxn id="18" idx="3"/>
            <a:endCxn id="15" idx="1"/>
          </p:cNvCxnSpPr>
          <p:nvPr/>
        </p:nvCxnSpPr>
        <p:spPr>
          <a:xfrm flipV="1">
            <a:off x="3650618" y="3579329"/>
            <a:ext cx="68819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4675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0D27F6-EFDA-23BE-5427-18FA594DFEDD}"/>
              </a:ext>
            </a:extLst>
          </p:cNvPr>
          <p:cNvSpPr>
            <a:spLocks noGrp="1"/>
          </p:cNvSpPr>
          <p:nvPr>
            <p:ph type="sldNum" sz="quarter" idx="12"/>
          </p:nvPr>
        </p:nvSpPr>
        <p:spPr/>
        <p:txBody>
          <a:bodyPr/>
          <a:lstStyle/>
          <a:p>
            <a:fld id="{C7DA4AE7-BF58-4D44-80BF-527B0DDA1114}" type="slidenum">
              <a:rPr lang="en-US" smtClean="0"/>
              <a:t>17</a:t>
            </a:fld>
            <a:endParaRPr lang="en-US"/>
          </a:p>
        </p:txBody>
      </p:sp>
      <p:sp>
        <p:nvSpPr>
          <p:cNvPr id="6" name="Title 5">
            <a:extLst>
              <a:ext uri="{FF2B5EF4-FFF2-40B4-BE49-F238E27FC236}">
                <a16:creationId xmlns:a16="http://schemas.microsoft.com/office/drawing/2014/main" id="{FB2139C0-DC1B-B076-38DF-2608B4BEE6E1}"/>
              </a:ext>
            </a:extLst>
          </p:cNvPr>
          <p:cNvSpPr txBox="1">
            <a:spLocks noGrp="1"/>
          </p:cNvSpPr>
          <p:nvPr>
            <p:ph type="title"/>
          </p:nvPr>
        </p:nvSpPr>
        <p:spPr>
          <a:xfrm>
            <a:off x="1422400" y="1934756"/>
            <a:ext cx="10515600" cy="1200329"/>
          </a:xfrm>
          <a:prstGeom prst="rect">
            <a:avLst/>
          </a:prstGeom>
          <a:noFill/>
        </p:spPr>
        <p:txBody>
          <a:bodyPr wrap="square" rtlCol="0">
            <a:spAutoFit/>
          </a:bodyPr>
          <a:lstStyle/>
          <a:p>
            <a:r>
              <a:rPr lang="en-US" sz="4800" b="1" i="0" u="none" strike="noStrike" dirty="0">
                <a:solidFill>
                  <a:srgbClr val="5C0000"/>
                </a:solidFill>
                <a:effectLst/>
                <a:latin typeface="Times New Roman" panose="02020603050405020304" pitchFamily="18" charset="0"/>
                <a:cs typeface="Times New Roman" panose="02020603050405020304" pitchFamily="18" charset="0"/>
              </a:rPr>
              <a:t>Thank you for your attention!</a:t>
            </a:r>
          </a:p>
          <a:p>
            <a:r>
              <a:rPr lang="en-US" sz="3200" b="1" dirty="0">
                <a:solidFill>
                  <a:srgbClr val="102C48"/>
                </a:solidFill>
                <a:latin typeface="Times New Roman" panose="02020603050405020304" pitchFamily="18" charset="0"/>
                <a:cs typeface="Times New Roman" panose="02020603050405020304" pitchFamily="18" charset="0"/>
              </a:rPr>
              <a:t>Questions?</a:t>
            </a:r>
            <a:endParaRPr lang="en-US" sz="3200" dirty="0">
              <a:solidFill>
                <a:srgbClr val="102C48"/>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B97969B-7951-EE40-2973-876991439D66}"/>
              </a:ext>
            </a:extLst>
          </p:cNvPr>
          <p:cNvSpPr txBox="1"/>
          <p:nvPr/>
        </p:nvSpPr>
        <p:spPr>
          <a:xfrm>
            <a:off x="2098195" y="4990617"/>
            <a:ext cx="4350102" cy="1138773"/>
          </a:xfrm>
          <a:prstGeom prst="rect">
            <a:avLst/>
          </a:prstGeom>
          <a:noFill/>
        </p:spPr>
        <p:txBody>
          <a:bodyPr wrap="none" rtlCol="0">
            <a:spAutoFit/>
          </a:bodyPr>
          <a:lstStyle/>
          <a:p>
            <a:r>
              <a:rPr lang="en-US" sz="2400" u="sng" dirty="0">
                <a:solidFill>
                  <a:srgbClr val="102C48"/>
                </a:solidFill>
                <a:hlinkClick r:id="rId2">
                  <a:extLst>
                    <a:ext uri="{A12FA001-AC4F-418D-AE19-62706E023703}">
                      <ahyp:hlinkClr xmlns:ahyp="http://schemas.microsoft.com/office/drawing/2018/hyperlinkcolor" val="tx"/>
                    </a:ext>
                  </a:extLst>
                </a:hlinkClick>
              </a:rPr>
              <a:t>kontsos@rowan.edu</a:t>
            </a:r>
            <a:endParaRPr lang="en-US" sz="2400" u="sng" dirty="0">
              <a:solidFill>
                <a:srgbClr val="102C48"/>
              </a:solidFill>
            </a:endParaRPr>
          </a:p>
          <a:p>
            <a:r>
              <a:rPr lang="en-US" sz="2400" u="sng" dirty="0">
                <a:solidFill>
                  <a:srgbClr val="102C48"/>
                </a:solidFill>
                <a:hlinkClick r:id="rId3">
                  <a:extLst>
                    <a:ext uri="{A12FA001-AC4F-418D-AE19-62706E023703}">
                      <ahyp:hlinkClr xmlns:ahyp="http://schemas.microsoft.com/office/drawing/2018/hyperlinkcolor" val="tx"/>
                    </a:ext>
                  </a:extLst>
                </a:hlinkClick>
              </a:rPr>
              <a:t>bensid28@students.rowan.edu</a:t>
            </a:r>
            <a:endParaRPr lang="en-US" sz="2400" u="sng" dirty="0">
              <a:solidFill>
                <a:srgbClr val="102C48"/>
              </a:solidFill>
            </a:endParaRPr>
          </a:p>
          <a:p>
            <a:endParaRPr lang="en-US" sz="2000" u="sng" dirty="0">
              <a:solidFill>
                <a:srgbClr val="102C48"/>
              </a:solidFill>
            </a:endParaRPr>
          </a:p>
        </p:txBody>
      </p:sp>
    </p:spTree>
    <p:extLst>
      <p:ext uri="{BB962C8B-B14F-4D97-AF65-F5344CB8AC3E}">
        <p14:creationId xmlns:p14="http://schemas.microsoft.com/office/powerpoint/2010/main" val="50688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0374FE-EFE3-5F50-35B4-566D06D64163}"/>
              </a:ext>
            </a:extLst>
          </p:cNvPr>
          <p:cNvSpPr>
            <a:spLocks noGrp="1"/>
          </p:cNvSpPr>
          <p:nvPr>
            <p:ph idx="1"/>
          </p:nvPr>
        </p:nvSpPr>
        <p:spPr>
          <a:xfrm>
            <a:off x="6096000" y="3560703"/>
            <a:ext cx="5791200" cy="2622384"/>
          </a:xfrm>
        </p:spPr>
        <p:txBody>
          <a:bodyPr>
            <a:normAutofit/>
          </a:bodyPr>
          <a:lstStyle/>
          <a:p>
            <a:pPr marL="0" indent="0" algn="ctr" rtl="0" fontAlgn="base">
              <a:buNone/>
            </a:pPr>
            <a:r>
              <a:rPr lang="en-US" sz="1800" b="1" i="0" u="none" strike="noStrike" dirty="0">
                <a:solidFill>
                  <a:srgbClr val="000000"/>
                </a:solidFill>
                <a:effectLst/>
                <a:latin typeface="Aptos" panose="020B0004020202020204" pitchFamily="34" charset="0"/>
              </a:rPr>
              <a:t>Fatigue</a:t>
            </a:r>
            <a:r>
              <a:rPr lang="en-US" sz="1800" b="0" i="0" dirty="0">
                <a:solidFill>
                  <a:srgbClr val="000000"/>
                </a:solidFill>
                <a:effectLst/>
                <a:latin typeface="Aptos" panose="020B0004020202020204" pitchFamily="34" charset="0"/>
              </a:rPr>
              <a:t>​</a:t>
            </a:r>
            <a:endParaRPr lang="en-US" b="0" i="0" dirty="0">
              <a:solidFill>
                <a:srgbClr val="000000"/>
              </a:solidFill>
              <a:effectLst/>
              <a:latin typeface="Segoe UI" panose="020B0502040204020203" pitchFamily="34" charset="0"/>
            </a:endParaRPr>
          </a:p>
          <a:p>
            <a:pPr marL="0" indent="0" algn="just" rtl="0" fontAlgn="base">
              <a:buNone/>
            </a:pPr>
            <a:r>
              <a:rPr lang="en-US" sz="1800" b="0" i="0" u="none" strike="noStrike" dirty="0">
                <a:solidFill>
                  <a:srgbClr val="000000"/>
                </a:solidFill>
                <a:effectLst/>
                <a:latin typeface="Aptos" panose="020B0004020202020204" pitchFamily="34" charset="0"/>
              </a:rPr>
              <a:t>We are using mechanical testing data produced in the laboratory by means of a test frame on which we grip a material specimen. A requirement for the test frame is that it can provide to us </a:t>
            </a:r>
            <a:r>
              <a:rPr lang="en-US" sz="1800" i="0" u="sng" strike="noStrike" dirty="0">
                <a:solidFill>
                  <a:srgbClr val="000000"/>
                </a:solidFill>
                <a:effectLst/>
                <a:latin typeface="Aptos" panose="020B0004020202020204" pitchFamily="34" charset="0"/>
              </a:rPr>
              <a:t>force and displacement over time</a:t>
            </a:r>
            <a:r>
              <a:rPr lang="en-US" sz="1800" b="1" i="0" u="none" strike="noStrike" dirty="0">
                <a:solidFill>
                  <a:srgbClr val="000000"/>
                </a:solidFill>
                <a:effectLst/>
                <a:latin typeface="Aptos" panose="020B0004020202020204" pitchFamily="34" charset="0"/>
              </a:rPr>
              <a:t>.</a:t>
            </a:r>
            <a:r>
              <a:rPr lang="en-US" sz="1800" b="0" i="0" u="none" strike="noStrike" dirty="0">
                <a:solidFill>
                  <a:srgbClr val="000000"/>
                </a:solidFill>
                <a:effectLst/>
                <a:latin typeface="Aptos" panose="020B0004020202020204" pitchFamily="34" charset="0"/>
              </a:rPr>
              <a:t> For the Fatigue tests, the Load is the </a:t>
            </a:r>
            <a:r>
              <a:rPr lang="en-US" sz="1800" i="0" u="sng" strike="noStrike" dirty="0">
                <a:solidFill>
                  <a:srgbClr val="000000"/>
                </a:solidFill>
                <a:effectLst/>
                <a:latin typeface="Aptos" panose="020B0004020202020204" pitchFamily="34" charset="0"/>
              </a:rPr>
              <a:t>controllable</a:t>
            </a:r>
            <a:r>
              <a:rPr lang="en-US" sz="1800" b="0" i="0" u="none" strike="noStrike" dirty="0">
                <a:solidFill>
                  <a:srgbClr val="000000"/>
                </a:solidFill>
                <a:effectLst/>
                <a:latin typeface="Aptos" panose="020B0004020202020204" pitchFamily="34" charset="0"/>
              </a:rPr>
              <a:t> parameter . The </a:t>
            </a:r>
            <a:r>
              <a:rPr lang="en-US" sz="1800" dirty="0">
                <a:solidFill>
                  <a:srgbClr val="000000"/>
                </a:solidFill>
                <a:latin typeface="Aptos" panose="020B0004020202020204" pitchFamily="34" charset="0"/>
              </a:rPr>
              <a:t>Displacement</a:t>
            </a:r>
            <a:r>
              <a:rPr lang="en-US" sz="1800" b="0" i="0" u="none" strike="noStrike" dirty="0">
                <a:solidFill>
                  <a:srgbClr val="000000"/>
                </a:solidFill>
                <a:effectLst/>
                <a:latin typeface="Aptos" panose="020B0004020202020204" pitchFamily="34" charset="0"/>
              </a:rPr>
              <a:t> is the </a:t>
            </a:r>
            <a:r>
              <a:rPr lang="en-US" sz="1800" i="0" u="sng" strike="noStrike" dirty="0">
                <a:solidFill>
                  <a:srgbClr val="000000"/>
                </a:solidFill>
                <a:effectLst/>
                <a:latin typeface="Aptos" panose="020B0004020202020204" pitchFamily="34" charset="0"/>
              </a:rPr>
              <a:t>uncontrollable</a:t>
            </a:r>
            <a:r>
              <a:rPr lang="en-US" sz="1800" b="1" i="0" u="none" strike="noStrike" dirty="0">
                <a:solidFill>
                  <a:srgbClr val="000000"/>
                </a:solidFill>
                <a:effectLst/>
                <a:latin typeface="Aptos" panose="020B0004020202020204" pitchFamily="34" charset="0"/>
              </a:rPr>
              <a:t> </a:t>
            </a:r>
            <a:r>
              <a:rPr lang="en-US" sz="1800" b="0" i="0" u="none" strike="noStrike" dirty="0">
                <a:solidFill>
                  <a:srgbClr val="000000"/>
                </a:solidFill>
                <a:effectLst/>
                <a:latin typeface="Aptos" panose="020B0004020202020204" pitchFamily="34" charset="0"/>
              </a:rPr>
              <a:t>parameter,</a:t>
            </a:r>
            <a:r>
              <a:rPr lang="en-US" sz="1800" dirty="0">
                <a:solidFill>
                  <a:srgbClr val="000000"/>
                </a:solidFill>
                <a:latin typeface="Aptos" panose="020B0004020202020204" pitchFamily="34" charset="0"/>
              </a:rPr>
              <a:t> </a:t>
            </a:r>
            <a:r>
              <a:rPr lang="en-US" sz="1800" b="0" i="0" u="none" strike="noStrike" dirty="0">
                <a:solidFill>
                  <a:srgbClr val="000000"/>
                </a:solidFill>
                <a:effectLst/>
                <a:latin typeface="Aptos" panose="020B0004020202020204" pitchFamily="34" charset="0"/>
              </a:rPr>
              <a:t>but it is measurable by the system.</a:t>
            </a:r>
            <a:endParaRPr lang="en-US"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D4F1AFC0-3F24-CD35-EC42-37C59FDB827E}"/>
              </a:ext>
            </a:extLst>
          </p:cNvPr>
          <p:cNvSpPr>
            <a:spLocks noGrp="1"/>
          </p:cNvSpPr>
          <p:nvPr>
            <p:ph type="sldNum" sz="quarter" idx="12"/>
          </p:nvPr>
        </p:nvSpPr>
        <p:spPr>
          <a:xfrm>
            <a:off x="4724400" y="6379236"/>
            <a:ext cx="2743200" cy="365125"/>
          </a:xfrm>
        </p:spPr>
        <p:txBody>
          <a:bodyPr/>
          <a:lstStyle/>
          <a:p>
            <a:pPr algn="ctr"/>
            <a:fld id="{C7DA4AE7-BF58-4D44-80BF-527B0DDA1114}" type="slidenum">
              <a:rPr lang="en-US" smtClean="0"/>
              <a:pPr algn="ctr"/>
              <a:t>2</a:t>
            </a:fld>
            <a:endParaRPr lang="en-US"/>
          </a:p>
        </p:txBody>
      </p:sp>
      <p:sp>
        <p:nvSpPr>
          <p:cNvPr id="5" name="Title 1">
            <a:extLst>
              <a:ext uri="{FF2B5EF4-FFF2-40B4-BE49-F238E27FC236}">
                <a16:creationId xmlns:a16="http://schemas.microsoft.com/office/drawing/2014/main" id="{1223C539-FB82-880A-5BC2-4622B60C47E9}"/>
              </a:ext>
            </a:extLst>
          </p:cNvPr>
          <p:cNvSpPr txBox="1">
            <a:spLocks/>
          </p:cNvSpPr>
          <p:nvPr/>
        </p:nvSpPr>
        <p:spPr>
          <a:xfrm>
            <a:off x="740979" y="139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5C0000"/>
                </a:solidFill>
                <a:latin typeface="Times New Roman" panose="02020603050405020304" pitchFamily="18" charset="0"/>
                <a:cs typeface="Times New Roman" panose="02020603050405020304" pitchFamily="18" charset="0"/>
              </a:rPr>
              <a:t>I. Problem Formulation</a:t>
            </a:r>
            <a:br>
              <a:rPr lang="de-DE" dirty="0"/>
            </a:br>
            <a:r>
              <a:rPr lang="de-DE" sz="3200" b="1" dirty="0">
                <a:latin typeface="Times New Roman" panose="02020603050405020304" pitchFamily="18" charset="0"/>
                <a:cs typeface="Times New Roman" panose="02020603050405020304" pitchFamily="18" charset="0"/>
              </a:rPr>
              <a:t>TEST</a:t>
            </a:r>
            <a:endParaRPr lang="en-US" b="1" dirty="0">
              <a:latin typeface="Times New Roman" panose="02020603050405020304" pitchFamily="18" charset="0"/>
              <a:cs typeface="Times New Roman" panose="02020603050405020304" pitchFamily="18" charset="0"/>
            </a:endParaRPr>
          </a:p>
        </p:txBody>
      </p:sp>
      <p:pic>
        <p:nvPicPr>
          <p:cNvPr id="3074" name="Picture 2" descr="Une image contenant intérieur, machine, mur, ordinateur&#10;&#10;Description générée automatiquement">
            <a:extLst>
              <a:ext uri="{FF2B5EF4-FFF2-40B4-BE49-F238E27FC236}">
                <a16:creationId xmlns:a16="http://schemas.microsoft.com/office/drawing/2014/main" id="{33C61E47-2873-6DCB-3564-0CD870963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330" y="221943"/>
            <a:ext cx="5733870" cy="320705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Une image contenant texte, capture d’écran, diagramme, Tracé&#10;&#10;Description générée automatiquement">
            <a:extLst>
              <a:ext uri="{FF2B5EF4-FFF2-40B4-BE49-F238E27FC236}">
                <a16:creationId xmlns:a16="http://schemas.microsoft.com/office/drawing/2014/main" id="{7D430C3D-5175-A3E3-C909-38BA40E0690A}"/>
              </a:ext>
            </a:extLst>
          </p:cNvPr>
          <p:cNvPicPr>
            <a:picLocks noChangeAspect="1"/>
          </p:cNvPicPr>
          <p:nvPr/>
        </p:nvPicPr>
        <p:blipFill>
          <a:blip r:embed="rId4"/>
          <a:stretch>
            <a:fillRect/>
          </a:stretch>
        </p:blipFill>
        <p:spPr>
          <a:xfrm>
            <a:off x="1113538" y="4135256"/>
            <a:ext cx="3036904" cy="1297007"/>
          </a:xfrm>
          <a:prstGeom prst="rect">
            <a:avLst/>
          </a:prstGeom>
        </p:spPr>
      </p:pic>
      <p:pic>
        <p:nvPicPr>
          <p:cNvPr id="6" name="Picture 5">
            <a:extLst>
              <a:ext uri="{FF2B5EF4-FFF2-40B4-BE49-F238E27FC236}">
                <a16:creationId xmlns:a16="http://schemas.microsoft.com/office/drawing/2014/main" id="{A23A943D-F656-3D85-19D3-EC0DE3E984E4}"/>
              </a:ext>
            </a:extLst>
          </p:cNvPr>
          <p:cNvPicPr>
            <a:picLocks noChangeAspect="1"/>
          </p:cNvPicPr>
          <p:nvPr/>
        </p:nvPicPr>
        <p:blipFill>
          <a:blip r:embed="rId5"/>
          <a:stretch>
            <a:fillRect/>
          </a:stretch>
        </p:blipFill>
        <p:spPr>
          <a:xfrm>
            <a:off x="914541" y="1535274"/>
            <a:ext cx="3590925" cy="2324100"/>
          </a:xfrm>
          <a:prstGeom prst="rect">
            <a:avLst/>
          </a:prstGeom>
        </p:spPr>
      </p:pic>
    </p:spTree>
    <p:extLst>
      <p:ext uri="{BB962C8B-B14F-4D97-AF65-F5344CB8AC3E}">
        <p14:creationId xmlns:p14="http://schemas.microsoft.com/office/powerpoint/2010/main" val="242203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p:txBody>
          <a:bodyPr/>
          <a:lstStyle/>
          <a:p>
            <a:r>
              <a:rPr lang="de-DE" b="1" dirty="0">
                <a:solidFill>
                  <a:srgbClr val="5C0000"/>
                </a:solidFill>
                <a:latin typeface="Times New Roman" panose="02020603050405020304" pitchFamily="18" charset="0"/>
                <a:cs typeface="Times New Roman" panose="02020603050405020304" pitchFamily="18" charset="0"/>
              </a:rPr>
              <a:t>I. </a:t>
            </a:r>
            <a:r>
              <a:rPr lang="en-US" sz="4000" b="1" dirty="0">
                <a:solidFill>
                  <a:srgbClr val="5C0000"/>
                </a:solidFill>
                <a:latin typeface="Times New Roman" panose="02020603050405020304" pitchFamily="18" charset="0"/>
                <a:cs typeface="Times New Roman" panose="02020603050405020304" pitchFamily="18" charset="0"/>
              </a:rPr>
              <a:t>Problem Formulation</a:t>
            </a:r>
            <a:br>
              <a:rPr lang="de-DE" dirty="0"/>
            </a:br>
            <a:r>
              <a:rPr lang="de-DE" sz="3200" b="1" dirty="0">
                <a:latin typeface="Times New Roman" panose="02020603050405020304" pitchFamily="18" charset="0"/>
                <a:cs typeface="Times New Roman" panose="02020603050405020304" pitchFamily="18" charset="0"/>
              </a:rPr>
              <a:t>Data</a:t>
            </a:r>
            <a:r>
              <a:rPr lang="de-DE" dirty="0"/>
              <a:t> </a:t>
            </a:r>
            <a:r>
              <a:rPr lang="de-DE" sz="3200" b="1" dirty="0">
                <a:latin typeface="Times New Roman" panose="02020603050405020304" pitchFamily="18" charset="0"/>
                <a:cs typeface="Times New Roman" panose="02020603050405020304" pitchFamily="18" charset="0"/>
              </a:rPr>
              <a:t>COLLECTION</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3</a:t>
            </a:fld>
            <a:endParaRPr lang="en-US"/>
          </a:p>
        </p:txBody>
      </p:sp>
      <p:pic>
        <p:nvPicPr>
          <p:cNvPr id="4100" name="Picture 4">
            <a:extLst>
              <a:ext uri="{FF2B5EF4-FFF2-40B4-BE49-F238E27FC236}">
                <a16:creationId xmlns:a16="http://schemas.microsoft.com/office/drawing/2014/main" id="{15E5CF82-7BAC-217F-7155-6F20F203B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709118" y="4355363"/>
            <a:ext cx="776024" cy="186149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a:extLst>
              <a:ext uri="{FF2B5EF4-FFF2-40B4-BE49-F238E27FC236}">
                <a16:creationId xmlns:a16="http://schemas.microsoft.com/office/drawing/2014/main" id="{7C7B717C-BB30-77F8-46F7-472E49106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85139" y="4355364"/>
            <a:ext cx="776023" cy="1861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CCF60CE-9236-32C4-FFE4-EFCD6F738BA8}"/>
              </a:ext>
            </a:extLst>
          </p:cNvPr>
          <p:cNvPicPr>
            <a:picLocks noChangeAspect="1"/>
          </p:cNvPicPr>
          <p:nvPr/>
        </p:nvPicPr>
        <p:blipFill>
          <a:blip r:embed="rId4"/>
          <a:stretch>
            <a:fillRect/>
          </a:stretch>
        </p:blipFill>
        <p:spPr>
          <a:xfrm>
            <a:off x="139142" y="4402914"/>
            <a:ext cx="1086456" cy="1813939"/>
          </a:xfrm>
          <a:prstGeom prst="rect">
            <a:avLst/>
          </a:prstGeom>
        </p:spPr>
      </p:pic>
      <p:sp>
        <p:nvSpPr>
          <p:cNvPr id="7" name="Rectangle: Rounded Corners 6">
            <a:extLst>
              <a:ext uri="{FF2B5EF4-FFF2-40B4-BE49-F238E27FC236}">
                <a16:creationId xmlns:a16="http://schemas.microsoft.com/office/drawing/2014/main" id="{9573528A-44DB-BCA9-55B7-E907322A93DA}"/>
              </a:ext>
            </a:extLst>
          </p:cNvPr>
          <p:cNvSpPr/>
          <p:nvPr/>
        </p:nvSpPr>
        <p:spPr>
          <a:xfrm>
            <a:off x="1709118" y="3065434"/>
            <a:ext cx="1365069" cy="727132"/>
          </a:xfrm>
          <a:prstGeom prst="roundRect">
            <a:avLst/>
          </a:prstGeom>
          <a:gradFill flip="none" rotWithShape="1">
            <a:gsLst>
              <a:gs pos="0">
                <a:srgbClr val="5C0000">
                  <a:tint val="66000"/>
                  <a:satMod val="160000"/>
                </a:srgbClr>
              </a:gs>
              <a:gs pos="50000">
                <a:srgbClr val="5C0000">
                  <a:tint val="44500"/>
                  <a:satMod val="160000"/>
                </a:srgbClr>
              </a:gs>
              <a:gs pos="100000">
                <a:srgbClr val="5C00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latin typeface="Times New Roman" panose="02020603050405020304" pitchFamily="18" charset="0"/>
                <a:cs typeface="Times New Roman" panose="02020603050405020304" pitchFamily="18" charset="0"/>
              </a:rPr>
              <a:t>5 </a:t>
            </a:r>
            <a:r>
              <a:rPr lang="de-DE" b="1" dirty="0" err="1">
                <a:solidFill>
                  <a:schemeClr val="tx1"/>
                </a:solidFill>
                <a:latin typeface="Times New Roman" panose="02020603050405020304" pitchFamily="18" charset="0"/>
                <a:cs typeface="Times New Roman" panose="02020603050405020304" pitchFamily="18" charset="0"/>
              </a:rPr>
              <a:t>Cruciform</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B1336826-E14F-7280-BE57-8CA4E7661470}"/>
              </a:ext>
            </a:extLst>
          </p:cNvPr>
          <p:cNvSpPr/>
          <p:nvPr/>
        </p:nvSpPr>
        <p:spPr>
          <a:xfrm>
            <a:off x="139142" y="3065434"/>
            <a:ext cx="1365069" cy="727131"/>
          </a:xfrm>
          <a:prstGeom prst="roundRect">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latin typeface="Times New Roman" panose="02020603050405020304" pitchFamily="18" charset="0"/>
                <a:cs typeface="Times New Roman" panose="02020603050405020304" pitchFamily="18" charset="0"/>
              </a:rPr>
              <a:t>2</a:t>
            </a:r>
          </a:p>
          <a:p>
            <a:pPr algn="ctr"/>
            <a:r>
              <a:rPr lang="de-DE" b="1" dirty="0">
                <a:solidFill>
                  <a:schemeClr val="tx1"/>
                </a:solidFill>
                <a:latin typeface="Times New Roman" panose="02020603050405020304" pitchFamily="18" charset="0"/>
                <a:cs typeface="Times New Roman" panose="02020603050405020304" pitchFamily="18" charset="0"/>
              </a:rPr>
              <a:t> Dog-</a:t>
            </a:r>
            <a:r>
              <a:rPr lang="de-DE" b="1" dirty="0" err="1">
                <a:solidFill>
                  <a:schemeClr val="tx1"/>
                </a:solidFill>
                <a:latin typeface="Times New Roman" panose="02020603050405020304" pitchFamily="18" charset="0"/>
                <a:cs typeface="Times New Roman" panose="02020603050405020304" pitchFamily="18" charset="0"/>
              </a:rPr>
              <a:t>bone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E0591C5-614A-BA20-94A0-C3EBFE1F8954}"/>
              </a:ext>
            </a:extLst>
          </p:cNvPr>
          <p:cNvSpPr txBox="1"/>
          <p:nvPr/>
        </p:nvSpPr>
        <p:spPr>
          <a:xfrm>
            <a:off x="633795" y="3971698"/>
            <a:ext cx="2305024" cy="400110"/>
          </a:xfrm>
          <a:prstGeom prst="rect">
            <a:avLst/>
          </a:prstGeom>
          <a:noFill/>
        </p:spPr>
        <p:txBody>
          <a:bodyPr wrap="square" rtlCol="0">
            <a:spAutoFit/>
          </a:bodyPr>
          <a:lstStyle/>
          <a:p>
            <a:pPr marL="285750" indent="-285750">
              <a:buFont typeface="Wingdings" panose="05000000000000000000" pitchFamily="2" charset="2"/>
              <a:buChar char="ü"/>
            </a:pPr>
            <a:r>
              <a:rPr lang="de-DE" sz="2000" dirty="0">
                <a:latin typeface="Times New Roman" panose="02020603050405020304" pitchFamily="18" charset="0"/>
                <a:cs typeface="Times New Roman" panose="02020603050405020304" pitchFamily="18" charset="0"/>
              </a:rPr>
              <a:t>AE </a:t>
            </a:r>
            <a:r>
              <a:rPr lang="de-DE" sz="2000" dirty="0" err="1">
                <a:latin typeface="Times New Roman" panose="02020603050405020304" pitchFamily="18" charset="0"/>
                <a:cs typeface="Times New Roman" panose="02020603050405020304" pitchFamily="18" charset="0"/>
              </a:rPr>
              <a:t>waves</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C1DFD9E-FCB6-9F0A-6425-4918A4188365}"/>
              </a:ext>
            </a:extLst>
          </p:cNvPr>
          <p:cNvSpPr txBox="1"/>
          <p:nvPr/>
        </p:nvSpPr>
        <p:spPr>
          <a:xfrm>
            <a:off x="821675" y="2169459"/>
            <a:ext cx="2853853" cy="369332"/>
          </a:xfrm>
          <a:prstGeom prst="rect">
            <a:avLst/>
          </a:prstGeom>
          <a:noFill/>
        </p:spPr>
        <p:txBody>
          <a:bodyPr wrap="square" rtlCol="0">
            <a:spAutoFit/>
          </a:bodyPr>
          <a:lstStyle/>
          <a:p>
            <a:r>
              <a:rPr lang="en-US" dirty="0"/>
              <a:t>Dataset 1: </a:t>
            </a:r>
            <a:r>
              <a:rPr lang="en-US" dirty="0" err="1"/>
              <a:t>aluminium</a:t>
            </a:r>
            <a:r>
              <a:rPr lang="en-US" dirty="0"/>
              <a:t> </a:t>
            </a:r>
            <a:r>
              <a:rPr lang="de-DE" dirty="0">
                <a:latin typeface="Times New Roman" panose="02020603050405020304" pitchFamily="18" charset="0"/>
                <a:cs typeface="Times New Roman" panose="02020603050405020304" pitchFamily="18" charset="0"/>
              </a:rPr>
              <a:t>5083</a:t>
            </a:r>
            <a:endParaRPr lang="en-US" dirty="0"/>
          </a:p>
        </p:txBody>
      </p:sp>
      <p:sp>
        <p:nvSpPr>
          <p:cNvPr id="5" name="TextBox 4">
            <a:extLst>
              <a:ext uri="{FF2B5EF4-FFF2-40B4-BE49-F238E27FC236}">
                <a16:creationId xmlns:a16="http://schemas.microsoft.com/office/drawing/2014/main" id="{507995F5-757D-5550-872A-514B87807703}"/>
              </a:ext>
            </a:extLst>
          </p:cNvPr>
          <p:cNvSpPr txBox="1"/>
          <p:nvPr/>
        </p:nvSpPr>
        <p:spPr>
          <a:xfrm>
            <a:off x="8778438" y="2175623"/>
            <a:ext cx="2439486" cy="369332"/>
          </a:xfrm>
          <a:prstGeom prst="rect">
            <a:avLst/>
          </a:prstGeom>
          <a:noFill/>
        </p:spPr>
        <p:txBody>
          <a:bodyPr wrap="square" rtlCol="0">
            <a:spAutoFit/>
          </a:bodyPr>
          <a:lstStyle/>
          <a:p>
            <a:r>
              <a:rPr lang="en-US" dirty="0"/>
              <a:t>Dataset 2: </a:t>
            </a:r>
            <a:r>
              <a:rPr lang="en-US" b="0" i="0" u="none" strike="noStrike" dirty="0">
                <a:solidFill>
                  <a:srgbClr val="000000"/>
                </a:solidFill>
                <a:effectLst/>
                <a:latin typeface="Calibri" panose="020F0502020204030204" pitchFamily="34" charset="0"/>
              </a:rPr>
              <a:t>Nickel 718</a:t>
            </a:r>
            <a:endParaRPr lang="en-US" dirty="0"/>
          </a:p>
        </p:txBody>
      </p:sp>
      <p:grpSp>
        <p:nvGrpSpPr>
          <p:cNvPr id="15" name="Group 14">
            <a:extLst>
              <a:ext uri="{FF2B5EF4-FFF2-40B4-BE49-F238E27FC236}">
                <a16:creationId xmlns:a16="http://schemas.microsoft.com/office/drawing/2014/main" id="{530CE23E-8F1B-30E0-0439-249C58BB9B10}"/>
              </a:ext>
            </a:extLst>
          </p:cNvPr>
          <p:cNvGrpSpPr/>
          <p:nvPr/>
        </p:nvGrpSpPr>
        <p:grpSpPr>
          <a:xfrm>
            <a:off x="5728230" y="4272584"/>
            <a:ext cx="6100416" cy="1944269"/>
            <a:chOff x="795220" y="1308462"/>
            <a:chExt cx="9293062" cy="3478691"/>
          </a:xfrm>
        </p:grpSpPr>
        <p:grpSp>
          <p:nvGrpSpPr>
            <p:cNvPr id="16" name="Group 15">
              <a:extLst>
                <a:ext uri="{FF2B5EF4-FFF2-40B4-BE49-F238E27FC236}">
                  <a16:creationId xmlns:a16="http://schemas.microsoft.com/office/drawing/2014/main" id="{7B0A6D89-FA5C-607F-F8DF-27BA9DCFBEC4}"/>
                </a:ext>
              </a:extLst>
            </p:cNvPr>
            <p:cNvGrpSpPr/>
            <p:nvPr/>
          </p:nvGrpSpPr>
          <p:grpSpPr>
            <a:xfrm>
              <a:off x="795220" y="1308465"/>
              <a:ext cx="5223247" cy="3393503"/>
              <a:chOff x="5668382" y="1242331"/>
              <a:chExt cx="5223247" cy="3393503"/>
            </a:xfrm>
          </p:grpSpPr>
          <p:cxnSp>
            <p:nvCxnSpPr>
              <p:cNvPr id="22" name="Straight Connector 21">
                <a:extLst>
                  <a:ext uri="{FF2B5EF4-FFF2-40B4-BE49-F238E27FC236}">
                    <a16:creationId xmlns:a16="http://schemas.microsoft.com/office/drawing/2014/main" id="{10541717-9302-86EC-7CA6-5AF19EA8CCA2}"/>
                  </a:ext>
                </a:extLst>
              </p:cNvPr>
              <p:cNvCxnSpPr>
                <a:cxnSpLocks/>
              </p:cNvCxnSpPr>
              <p:nvPr/>
            </p:nvCxnSpPr>
            <p:spPr>
              <a:xfrm>
                <a:off x="6341166" y="1921565"/>
                <a:ext cx="0" cy="16896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2D9B120-E102-3E43-9A8D-50B68DD4E8A7}"/>
                  </a:ext>
                </a:extLst>
              </p:cNvPr>
              <p:cNvCxnSpPr>
                <a:cxnSpLocks/>
              </p:cNvCxnSpPr>
              <p:nvPr/>
            </p:nvCxnSpPr>
            <p:spPr>
              <a:xfrm flipH="1">
                <a:off x="6334540" y="1934818"/>
                <a:ext cx="2054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FCC453-654B-166E-A1DA-D06036CE6DA4}"/>
                  </a:ext>
                </a:extLst>
              </p:cNvPr>
              <p:cNvCxnSpPr>
                <a:cxnSpLocks/>
              </p:cNvCxnSpPr>
              <p:nvPr/>
            </p:nvCxnSpPr>
            <p:spPr>
              <a:xfrm flipH="1">
                <a:off x="6341166" y="3611217"/>
                <a:ext cx="20540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5854CC4-09A1-12F4-3354-35BC562066B9}"/>
                  </a:ext>
                </a:extLst>
              </p:cNvPr>
              <p:cNvCxnSpPr>
                <a:cxnSpLocks/>
              </p:cNvCxnSpPr>
              <p:nvPr/>
            </p:nvCxnSpPr>
            <p:spPr>
              <a:xfrm flipH="1">
                <a:off x="7643191" y="2650435"/>
                <a:ext cx="76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E725CA1-64C1-A3EB-15FC-66B5212EBC77}"/>
                  </a:ext>
                </a:extLst>
              </p:cNvPr>
              <p:cNvCxnSpPr>
                <a:cxnSpLocks/>
              </p:cNvCxnSpPr>
              <p:nvPr/>
            </p:nvCxnSpPr>
            <p:spPr>
              <a:xfrm flipH="1">
                <a:off x="7633252" y="2796429"/>
                <a:ext cx="76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327AB0-77F6-59DC-8AA8-5AB592E823E7}"/>
                  </a:ext>
                </a:extLst>
              </p:cNvPr>
              <p:cNvCxnSpPr>
                <a:cxnSpLocks/>
              </p:cNvCxnSpPr>
              <p:nvPr/>
            </p:nvCxnSpPr>
            <p:spPr>
              <a:xfrm>
                <a:off x="8385313" y="2796429"/>
                <a:ext cx="0" cy="8147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E939AC4-26A7-04C1-51CE-0E2BCEDED347}"/>
                  </a:ext>
                </a:extLst>
              </p:cNvPr>
              <p:cNvCxnSpPr>
                <a:cxnSpLocks/>
              </p:cNvCxnSpPr>
              <p:nvPr/>
            </p:nvCxnSpPr>
            <p:spPr>
              <a:xfrm>
                <a:off x="8385313" y="1921565"/>
                <a:ext cx="0" cy="7156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D67FEB-5300-98B5-6B3C-6664E6DD20A5}"/>
                  </a:ext>
                </a:extLst>
              </p:cNvPr>
              <p:cNvCxnSpPr>
                <a:cxnSpLocks/>
              </p:cNvCxnSpPr>
              <p:nvPr/>
            </p:nvCxnSpPr>
            <p:spPr>
              <a:xfrm flipH="1">
                <a:off x="7520608" y="2637183"/>
                <a:ext cx="122583" cy="795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CAC51D-8951-20A3-963D-DA33324C3F9B}"/>
                  </a:ext>
                </a:extLst>
              </p:cNvPr>
              <p:cNvCxnSpPr>
                <a:cxnSpLocks/>
              </p:cNvCxnSpPr>
              <p:nvPr/>
            </p:nvCxnSpPr>
            <p:spPr>
              <a:xfrm flipH="1" flipV="1">
                <a:off x="7510669" y="2712942"/>
                <a:ext cx="122583" cy="8348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3B9C058-9192-5965-E85A-E743C8D7D41B}"/>
                  </a:ext>
                </a:extLst>
              </p:cNvPr>
              <p:cNvSpPr/>
              <p:nvPr/>
            </p:nvSpPr>
            <p:spPr>
              <a:xfrm>
                <a:off x="7865164" y="2080713"/>
                <a:ext cx="407505" cy="423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2AB5D9AC-AFA8-5FEF-7934-85FD8133BEDE}"/>
                  </a:ext>
                </a:extLst>
              </p:cNvPr>
              <p:cNvSpPr/>
              <p:nvPr/>
            </p:nvSpPr>
            <p:spPr>
              <a:xfrm>
                <a:off x="7838658" y="2991986"/>
                <a:ext cx="407505" cy="423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C12EA5D9-7CCA-FE3C-DF0D-3B4F0385B59E}"/>
                  </a:ext>
                </a:extLst>
              </p:cNvPr>
              <p:cNvCxnSpPr>
                <a:cxnSpLocks/>
              </p:cNvCxnSpPr>
              <p:nvPr/>
            </p:nvCxnSpPr>
            <p:spPr>
              <a:xfrm>
                <a:off x="9369288" y="1921565"/>
                <a:ext cx="0" cy="16896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7181F09-1B67-9966-DF56-130330CC9BC7}"/>
                  </a:ext>
                </a:extLst>
              </p:cNvPr>
              <p:cNvCxnSpPr>
                <a:cxnSpLocks/>
              </p:cNvCxnSpPr>
              <p:nvPr/>
            </p:nvCxnSpPr>
            <p:spPr>
              <a:xfrm>
                <a:off x="9601201" y="1916485"/>
                <a:ext cx="0" cy="16896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D647365-A750-8FBF-A519-83718EC519EF}"/>
                  </a:ext>
                </a:extLst>
              </p:cNvPr>
              <p:cNvCxnSpPr>
                <a:cxnSpLocks/>
              </p:cNvCxnSpPr>
              <p:nvPr/>
            </p:nvCxnSpPr>
            <p:spPr>
              <a:xfrm flipH="1">
                <a:off x="9369288" y="3606137"/>
                <a:ext cx="23191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1889B3-6927-A00D-15AB-98097A0EF426}"/>
                  </a:ext>
                </a:extLst>
              </p:cNvPr>
              <p:cNvCxnSpPr>
                <a:cxnSpLocks/>
              </p:cNvCxnSpPr>
              <p:nvPr/>
            </p:nvCxnSpPr>
            <p:spPr>
              <a:xfrm flipH="1">
                <a:off x="9359349" y="1936364"/>
                <a:ext cx="23191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5C97B17-5645-B8A9-1C0F-7770200198C3}"/>
                  </a:ext>
                </a:extLst>
              </p:cNvPr>
              <p:cNvCxnSpPr/>
              <p:nvPr/>
            </p:nvCxnSpPr>
            <p:spPr>
              <a:xfrm>
                <a:off x="9799983" y="1934818"/>
                <a:ext cx="0" cy="16713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C0796DF-7541-CAEA-E2E4-D5309F6566E0}"/>
                  </a:ext>
                </a:extLst>
              </p:cNvPr>
              <p:cNvCxnSpPr>
                <a:cxnSpLocks/>
              </p:cNvCxnSpPr>
              <p:nvPr/>
            </p:nvCxnSpPr>
            <p:spPr>
              <a:xfrm flipH="1">
                <a:off x="6334540" y="4063336"/>
                <a:ext cx="205077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0AFD5A6-211F-4E1A-F50F-FC248E13A876}"/>
                  </a:ext>
                </a:extLst>
              </p:cNvPr>
              <p:cNvSpPr/>
              <p:nvPr/>
            </p:nvSpPr>
            <p:spPr>
              <a:xfrm>
                <a:off x="6813281" y="2390199"/>
                <a:ext cx="112635" cy="114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B1760DEB-188E-1F68-CBF6-6A6CD47CA0FE}"/>
                  </a:ext>
                </a:extLst>
              </p:cNvPr>
              <p:cNvSpPr/>
              <p:nvPr/>
            </p:nvSpPr>
            <p:spPr>
              <a:xfrm>
                <a:off x="6818257" y="2959768"/>
                <a:ext cx="112635" cy="114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Arrow Connector 40">
                <a:extLst>
                  <a:ext uri="{FF2B5EF4-FFF2-40B4-BE49-F238E27FC236}">
                    <a16:creationId xmlns:a16="http://schemas.microsoft.com/office/drawing/2014/main" id="{575F1FFC-02E6-E0BD-9F37-71A4F584D8F6}"/>
                  </a:ext>
                </a:extLst>
              </p:cNvPr>
              <p:cNvCxnSpPr>
                <a:cxnSpLocks/>
              </p:cNvCxnSpPr>
              <p:nvPr/>
            </p:nvCxnSpPr>
            <p:spPr>
              <a:xfrm flipH="1">
                <a:off x="6354419" y="1764085"/>
                <a:ext cx="168965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6BF015A-E0CD-F67E-723E-F784AF47931C}"/>
                  </a:ext>
                </a:extLst>
              </p:cNvPr>
              <p:cNvCxnSpPr>
                <a:cxnSpLocks/>
                <a:stCxn id="31" idx="4"/>
              </p:cNvCxnSpPr>
              <p:nvPr/>
            </p:nvCxnSpPr>
            <p:spPr>
              <a:xfrm flipV="1">
                <a:off x="8068917" y="1411357"/>
                <a:ext cx="14909" cy="1093031"/>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DFA863D-A436-D86A-3FDE-06C0CE76A41C}"/>
                  </a:ext>
                </a:extLst>
              </p:cNvPr>
              <p:cNvCxnSpPr>
                <a:cxnSpLocks/>
              </p:cNvCxnSpPr>
              <p:nvPr/>
            </p:nvCxnSpPr>
            <p:spPr>
              <a:xfrm flipV="1">
                <a:off x="7865994" y="2276301"/>
                <a:ext cx="778152" cy="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734F2AF-2D44-B923-5F51-3F83B63B662A}"/>
                  </a:ext>
                </a:extLst>
              </p:cNvPr>
              <p:cNvCxnSpPr>
                <a:cxnSpLocks/>
              </p:cNvCxnSpPr>
              <p:nvPr/>
            </p:nvCxnSpPr>
            <p:spPr>
              <a:xfrm flipV="1">
                <a:off x="7857087" y="3203823"/>
                <a:ext cx="778152" cy="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CAE69EE-D9BF-74CE-CCBF-B052C0CB104C}"/>
                  </a:ext>
                </a:extLst>
              </p:cNvPr>
              <p:cNvCxnSpPr>
                <a:cxnSpLocks/>
              </p:cNvCxnSpPr>
              <p:nvPr/>
            </p:nvCxnSpPr>
            <p:spPr>
              <a:xfrm flipV="1">
                <a:off x="7928112" y="2729947"/>
                <a:ext cx="1865245" cy="0"/>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545C9A78-69D0-BF1C-534B-691E374C84D5}"/>
                  </a:ext>
                </a:extLst>
              </p:cNvPr>
              <p:cNvSpPr/>
              <p:nvPr/>
            </p:nvSpPr>
            <p:spPr>
              <a:xfrm>
                <a:off x="7633256" y="2568742"/>
                <a:ext cx="122579" cy="323597"/>
              </a:xfrm>
              <a:prstGeom prst="arc">
                <a:avLst>
                  <a:gd name="adj1" fmla="val 13973387"/>
                  <a:gd name="adj2" fmla="val 7684359"/>
                </a:avLst>
              </a:prstGeom>
              <a:ln>
                <a:prstDash val="lg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TextBox 36">
                <a:extLst>
                  <a:ext uri="{FF2B5EF4-FFF2-40B4-BE49-F238E27FC236}">
                    <a16:creationId xmlns:a16="http://schemas.microsoft.com/office/drawing/2014/main" id="{5F674D30-CFAB-A466-132F-57C0119B47CA}"/>
                  </a:ext>
                </a:extLst>
              </p:cNvPr>
              <p:cNvSpPr txBox="1"/>
              <p:nvPr/>
            </p:nvSpPr>
            <p:spPr>
              <a:xfrm>
                <a:off x="7689575" y="2587942"/>
                <a:ext cx="49032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30°</a:t>
                </a:r>
              </a:p>
            </p:txBody>
          </p:sp>
          <p:cxnSp>
            <p:nvCxnSpPr>
              <p:cNvPr id="48" name="Straight Arrow Connector 47">
                <a:extLst>
                  <a:ext uri="{FF2B5EF4-FFF2-40B4-BE49-F238E27FC236}">
                    <a16:creationId xmlns:a16="http://schemas.microsoft.com/office/drawing/2014/main" id="{63454838-55DA-B8AD-2599-AF3A3A9E99AA}"/>
                  </a:ext>
                </a:extLst>
              </p:cNvPr>
              <p:cNvCxnSpPr>
                <a:cxnSpLocks/>
              </p:cNvCxnSpPr>
              <p:nvPr/>
            </p:nvCxnSpPr>
            <p:spPr>
              <a:xfrm>
                <a:off x="8657399" y="2306099"/>
                <a:ext cx="0" cy="4244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5AB1C38-4F13-453B-0C72-5A587226CDBE}"/>
                  </a:ext>
                </a:extLst>
              </p:cNvPr>
              <p:cNvCxnSpPr>
                <a:cxnSpLocks/>
              </p:cNvCxnSpPr>
              <p:nvPr/>
            </p:nvCxnSpPr>
            <p:spPr>
              <a:xfrm>
                <a:off x="8653256" y="2754685"/>
                <a:ext cx="0" cy="4244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90002F4-2090-B7B8-1613-57D9A429D2AC}"/>
                  </a:ext>
                </a:extLst>
              </p:cNvPr>
              <p:cNvCxnSpPr>
                <a:endCxn id="31" idx="7"/>
              </p:cNvCxnSpPr>
              <p:nvPr/>
            </p:nvCxnSpPr>
            <p:spPr>
              <a:xfrm flipH="1">
                <a:off x="8212991" y="1430731"/>
                <a:ext cx="347913" cy="712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88C85E7-DF90-E11D-0814-0377945F5E98}"/>
                  </a:ext>
                </a:extLst>
              </p:cNvPr>
              <p:cNvCxnSpPr>
                <a:cxnSpLocks/>
              </p:cNvCxnSpPr>
              <p:nvPr/>
            </p:nvCxnSpPr>
            <p:spPr>
              <a:xfrm>
                <a:off x="7520608" y="2743245"/>
                <a:ext cx="0" cy="986695"/>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5D364E4-6C0A-CC29-3E2C-4957092A827F}"/>
                  </a:ext>
                </a:extLst>
              </p:cNvPr>
              <p:cNvCxnSpPr>
                <a:cxnSpLocks/>
              </p:cNvCxnSpPr>
              <p:nvPr/>
            </p:nvCxnSpPr>
            <p:spPr>
              <a:xfrm>
                <a:off x="8049035" y="2991986"/>
                <a:ext cx="0" cy="737954"/>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5657EC3-28FA-1371-4ADE-7BA9391E6CDA}"/>
                  </a:ext>
                </a:extLst>
              </p:cNvPr>
              <p:cNvCxnSpPr>
                <a:cxnSpLocks/>
              </p:cNvCxnSpPr>
              <p:nvPr/>
            </p:nvCxnSpPr>
            <p:spPr>
              <a:xfrm flipH="1">
                <a:off x="7543594" y="3689334"/>
                <a:ext cx="5004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35BFB63E-091B-04BC-C135-E6BBA7BDF93C}"/>
                  </a:ext>
                </a:extLst>
              </p:cNvPr>
              <p:cNvSpPr/>
              <p:nvPr/>
            </p:nvSpPr>
            <p:spPr>
              <a:xfrm>
                <a:off x="6467069" y="4458360"/>
                <a:ext cx="112635" cy="114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44">
                <a:extLst>
                  <a:ext uri="{FF2B5EF4-FFF2-40B4-BE49-F238E27FC236}">
                    <a16:creationId xmlns:a16="http://schemas.microsoft.com/office/drawing/2014/main" id="{9BACAC76-D4D7-5E32-E694-D82BB2DA42FE}"/>
                  </a:ext>
                </a:extLst>
              </p:cNvPr>
              <p:cNvSpPr txBox="1"/>
              <p:nvPr/>
            </p:nvSpPr>
            <p:spPr>
              <a:xfrm>
                <a:off x="6523387" y="4358835"/>
                <a:ext cx="235226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Pico Sensors</a:t>
                </a:r>
              </a:p>
            </p:txBody>
          </p:sp>
          <p:sp>
            <p:nvSpPr>
              <p:cNvPr id="56" name="TextBox 45">
                <a:extLst>
                  <a:ext uri="{FF2B5EF4-FFF2-40B4-BE49-F238E27FC236}">
                    <a16:creationId xmlns:a16="http://schemas.microsoft.com/office/drawing/2014/main" id="{A411D8B7-583A-A6ED-ADDF-C6BC3636B202}"/>
                  </a:ext>
                </a:extLst>
              </p:cNvPr>
              <p:cNvSpPr txBox="1"/>
              <p:nvPr/>
            </p:nvSpPr>
            <p:spPr>
              <a:xfrm>
                <a:off x="8474771" y="1242331"/>
                <a:ext cx="1116491"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D=12.75mm</a:t>
                </a:r>
              </a:p>
            </p:txBody>
          </p:sp>
          <p:sp>
            <p:nvSpPr>
              <p:cNvPr id="57" name="TextBox 46">
                <a:extLst>
                  <a:ext uri="{FF2B5EF4-FFF2-40B4-BE49-F238E27FC236}">
                    <a16:creationId xmlns:a16="http://schemas.microsoft.com/office/drawing/2014/main" id="{BDF0F6C6-20FC-B2F9-FFC8-F2A270590541}"/>
                  </a:ext>
                </a:extLst>
              </p:cNvPr>
              <p:cNvSpPr txBox="1"/>
              <p:nvPr/>
            </p:nvSpPr>
            <p:spPr>
              <a:xfrm>
                <a:off x="6791747" y="1511407"/>
                <a:ext cx="1116491"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50 mm</a:t>
                </a:r>
              </a:p>
            </p:txBody>
          </p:sp>
          <p:sp>
            <p:nvSpPr>
              <p:cNvPr id="58" name="TextBox 47">
                <a:extLst>
                  <a:ext uri="{FF2B5EF4-FFF2-40B4-BE49-F238E27FC236}">
                    <a16:creationId xmlns:a16="http://schemas.microsoft.com/office/drawing/2014/main" id="{69AF40E5-9607-F07B-0FCE-554FC4820355}"/>
                  </a:ext>
                </a:extLst>
              </p:cNvPr>
              <p:cNvSpPr txBox="1"/>
              <p:nvPr/>
            </p:nvSpPr>
            <p:spPr>
              <a:xfrm>
                <a:off x="9833114" y="2616287"/>
                <a:ext cx="10585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60 mm</a:t>
                </a:r>
              </a:p>
            </p:txBody>
          </p:sp>
          <p:sp>
            <p:nvSpPr>
              <p:cNvPr id="59" name="TextBox 48">
                <a:extLst>
                  <a:ext uri="{FF2B5EF4-FFF2-40B4-BE49-F238E27FC236}">
                    <a16:creationId xmlns:a16="http://schemas.microsoft.com/office/drawing/2014/main" id="{363BE9D6-FD2E-9C57-E923-E9DDB82D1025}"/>
                  </a:ext>
                </a:extLst>
              </p:cNvPr>
              <p:cNvSpPr txBox="1"/>
              <p:nvPr/>
            </p:nvSpPr>
            <p:spPr>
              <a:xfrm>
                <a:off x="8665505" y="2341357"/>
                <a:ext cx="1265583"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17.75 mm</a:t>
                </a:r>
              </a:p>
            </p:txBody>
          </p:sp>
          <p:sp>
            <p:nvSpPr>
              <p:cNvPr id="60" name="TextBox 49">
                <a:extLst>
                  <a:ext uri="{FF2B5EF4-FFF2-40B4-BE49-F238E27FC236}">
                    <a16:creationId xmlns:a16="http://schemas.microsoft.com/office/drawing/2014/main" id="{A293D985-CCE8-4F01-FBA3-147B3EAA9E82}"/>
                  </a:ext>
                </a:extLst>
              </p:cNvPr>
              <p:cNvSpPr txBox="1"/>
              <p:nvPr/>
            </p:nvSpPr>
            <p:spPr>
              <a:xfrm>
                <a:off x="8642077" y="2839947"/>
                <a:ext cx="10585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17.75 mm</a:t>
                </a:r>
              </a:p>
            </p:txBody>
          </p:sp>
          <p:sp>
            <p:nvSpPr>
              <p:cNvPr id="61" name="TextBox 50">
                <a:extLst>
                  <a:ext uri="{FF2B5EF4-FFF2-40B4-BE49-F238E27FC236}">
                    <a16:creationId xmlns:a16="http://schemas.microsoft.com/office/drawing/2014/main" id="{925AEA16-0A3F-53F4-CA22-1F6071B61CB0}"/>
                  </a:ext>
                </a:extLst>
              </p:cNvPr>
              <p:cNvSpPr txBox="1"/>
              <p:nvPr/>
            </p:nvSpPr>
            <p:spPr>
              <a:xfrm>
                <a:off x="7484994" y="3687955"/>
                <a:ext cx="10585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10.16 mm</a:t>
                </a:r>
              </a:p>
            </p:txBody>
          </p:sp>
          <p:sp>
            <p:nvSpPr>
              <p:cNvPr id="62" name="TextBox 51">
                <a:extLst>
                  <a:ext uri="{FF2B5EF4-FFF2-40B4-BE49-F238E27FC236}">
                    <a16:creationId xmlns:a16="http://schemas.microsoft.com/office/drawing/2014/main" id="{CC63618B-E38A-5DD3-8CED-1F6B5563B68A}"/>
                  </a:ext>
                </a:extLst>
              </p:cNvPr>
              <p:cNvSpPr txBox="1"/>
              <p:nvPr/>
            </p:nvSpPr>
            <p:spPr>
              <a:xfrm>
                <a:off x="7034659" y="4077275"/>
                <a:ext cx="10585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62.5 mm</a:t>
                </a:r>
              </a:p>
            </p:txBody>
          </p:sp>
          <p:cxnSp>
            <p:nvCxnSpPr>
              <p:cNvPr id="63" name="Straight Arrow Connector 62">
                <a:extLst>
                  <a:ext uri="{FF2B5EF4-FFF2-40B4-BE49-F238E27FC236}">
                    <a16:creationId xmlns:a16="http://schemas.microsoft.com/office/drawing/2014/main" id="{E9E5B032-F495-69F1-34CD-2128B7C01988}"/>
                  </a:ext>
                </a:extLst>
              </p:cNvPr>
              <p:cNvCxnSpPr/>
              <p:nvPr/>
            </p:nvCxnSpPr>
            <p:spPr>
              <a:xfrm>
                <a:off x="6222522" y="1949246"/>
                <a:ext cx="0" cy="16713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96" name="TextBox 53">
                <a:extLst>
                  <a:ext uri="{FF2B5EF4-FFF2-40B4-BE49-F238E27FC236}">
                    <a16:creationId xmlns:a16="http://schemas.microsoft.com/office/drawing/2014/main" id="{988D9373-CD6F-C745-4B9D-3F46B74598D1}"/>
                  </a:ext>
                </a:extLst>
              </p:cNvPr>
              <p:cNvSpPr txBox="1"/>
              <p:nvPr/>
            </p:nvSpPr>
            <p:spPr>
              <a:xfrm>
                <a:off x="5668382" y="2537776"/>
                <a:ext cx="10585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60 mm</a:t>
                </a:r>
              </a:p>
            </p:txBody>
          </p:sp>
          <p:cxnSp>
            <p:nvCxnSpPr>
              <p:cNvPr id="4097" name="Straight Arrow Connector 4096">
                <a:extLst>
                  <a:ext uri="{FF2B5EF4-FFF2-40B4-BE49-F238E27FC236}">
                    <a16:creationId xmlns:a16="http://schemas.microsoft.com/office/drawing/2014/main" id="{9374A664-E84D-3988-9461-CCD500583E5C}"/>
                  </a:ext>
                </a:extLst>
              </p:cNvPr>
              <p:cNvCxnSpPr>
                <a:cxnSpLocks/>
              </p:cNvCxnSpPr>
              <p:nvPr/>
            </p:nvCxnSpPr>
            <p:spPr>
              <a:xfrm flipH="1">
                <a:off x="7643193" y="2834163"/>
                <a:ext cx="74212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98" name="TextBox 55">
                <a:extLst>
                  <a:ext uri="{FF2B5EF4-FFF2-40B4-BE49-F238E27FC236}">
                    <a16:creationId xmlns:a16="http://schemas.microsoft.com/office/drawing/2014/main" id="{5AC26C34-85E2-5BD4-0BA0-54D02F93D2B8}"/>
                  </a:ext>
                </a:extLst>
              </p:cNvPr>
              <p:cNvSpPr txBox="1"/>
              <p:nvPr/>
            </p:nvSpPr>
            <p:spPr>
              <a:xfrm>
                <a:off x="7699517" y="2777129"/>
                <a:ext cx="1058515"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20.55 mm</a:t>
                </a:r>
              </a:p>
            </p:txBody>
          </p:sp>
          <p:cxnSp>
            <p:nvCxnSpPr>
              <p:cNvPr id="4099" name="Straight Connector 4098">
                <a:extLst>
                  <a:ext uri="{FF2B5EF4-FFF2-40B4-BE49-F238E27FC236}">
                    <a16:creationId xmlns:a16="http://schemas.microsoft.com/office/drawing/2014/main" id="{DDE44D9D-8C65-D467-B38A-5A48174E7C70}"/>
                  </a:ext>
                </a:extLst>
              </p:cNvPr>
              <p:cNvCxnSpPr>
                <a:cxnSpLocks/>
              </p:cNvCxnSpPr>
              <p:nvPr/>
            </p:nvCxnSpPr>
            <p:spPr>
              <a:xfrm>
                <a:off x="6354419" y="3606137"/>
                <a:ext cx="0" cy="411603"/>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4102" name="Straight Connector 4101">
                <a:extLst>
                  <a:ext uri="{FF2B5EF4-FFF2-40B4-BE49-F238E27FC236}">
                    <a16:creationId xmlns:a16="http://schemas.microsoft.com/office/drawing/2014/main" id="{51E1BD51-7FBF-0A00-F4CE-042D26179F4C}"/>
                  </a:ext>
                </a:extLst>
              </p:cNvPr>
              <p:cNvCxnSpPr>
                <a:cxnSpLocks/>
              </p:cNvCxnSpPr>
              <p:nvPr/>
            </p:nvCxnSpPr>
            <p:spPr>
              <a:xfrm>
                <a:off x="8385313" y="3585712"/>
                <a:ext cx="0" cy="411603"/>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4103" name="Straight Connector 4102">
                <a:extLst>
                  <a:ext uri="{FF2B5EF4-FFF2-40B4-BE49-F238E27FC236}">
                    <a16:creationId xmlns:a16="http://schemas.microsoft.com/office/drawing/2014/main" id="{3461B3D6-9455-0915-0AE7-420BC65AF2DA}"/>
                  </a:ext>
                </a:extLst>
              </p:cNvPr>
              <p:cNvCxnSpPr>
                <a:cxnSpLocks/>
              </p:cNvCxnSpPr>
              <p:nvPr/>
            </p:nvCxnSpPr>
            <p:spPr>
              <a:xfrm flipH="1" flipV="1">
                <a:off x="8348872" y="1929976"/>
                <a:ext cx="1630015" cy="484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4104" name="Straight Connector 4103">
                <a:extLst>
                  <a:ext uri="{FF2B5EF4-FFF2-40B4-BE49-F238E27FC236}">
                    <a16:creationId xmlns:a16="http://schemas.microsoft.com/office/drawing/2014/main" id="{92563D00-105B-E06F-71D6-0CCA71C5A052}"/>
                  </a:ext>
                </a:extLst>
              </p:cNvPr>
              <p:cNvCxnSpPr>
                <a:cxnSpLocks/>
              </p:cNvCxnSpPr>
              <p:nvPr/>
            </p:nvCxnSpPr>
            <p:spPr>
              <a:xfrm flipH="1" flipV="1">
                <a:off x="8405191" y="3612127"/>
                <a:ext cx="1630015" cy="484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grpSp>
        <p:pic>
          <p:nvPicPr>
            <p:cNvPr id="17" name="Picture 16" descr="A picture containing text&#10;&#10;Description automatically generated">
              <a:extLst>
                <a:ext uri="{FF2B5EF4-FFF2-40B4-BE49-F238E27FC236}">
                  <a16:creationId xmlns:a16="http://schemas.microsoft.com/office/drawing/2014/main" id="{598F7C3A-754D-A0B4-4BE9-643E57BF7E86}"/>
                </a:ext>
              </a:extLst>
            </p:cNvPr>
            <p:cNvPicPr>
              <a:picLocks noChangeAspect="1"/>
            </p:cNvPicPr>
            <p:nvPr/>
          </p:nvPicPr>
          <p:blipFill rotWithShape="1">
            <a:blip r:embed="rId5">
              <a:extLst>
                <a:ext uri="{28A0092B-C50C-407E-A947-70E740481C1C}">
                  <a14:useLocalDpi xmlns:a14="http://schemas.microsoft.com/office/drawing/2010/main" val="0"/>
                </a:ext>
              </a:extLst>
            </a:blip>
            <a:srcRect l="34945" t="2223" r="25653" b="44023"/>
            <a:stretch/>
          </p:blipFill>
          <p:spPr>
            <a:xfrm rot="5400000">
              <a:off x="7542136" y="1590919"/>
              <a:ext cx="2430112" cy="2486447"/>
            </a:xfrm>
            <a:prstGeom prst="rect">
              <a:avLst/>
            </a:prstGeom>
            <a:ln>
              <a:solidFill>
                <a:schemeClr val="tx1"/>
              </a:solidFill>
            </a:ln>
          </p:spPr>
        </p:pic>
        <p:sp>
          <p:nvSpPr>
            <p:cNvPr id="18" name="Rectangle 17">
              <a:extLst>
                <a:ext uri="{FF2B5EF4-FFF2-40B4-BE49-F238E27FC236}">
                  <a16:creationId xmlns:a16="http://schemas.microsoft.com/office/drawing/2014/main" id="{00593B3B-B1D0-AAE7-DC46-C155C02F734D}"/>
                </a:ext>
              </a:extLst>
            </p:cNvPr>
            <p:cNvSpPr/>
            <p:nvPr/>
          </p:nvSpPr>
          <p:spPr>
            <a:xfrm>
              <a:off x="8230745" y="2691299"/>
              <a:ext cx="427759" cy="308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8">
              <a:extLst>
                <a:ext uri="{FF2B5EF4-FFF2-40B4-BE49-F238E27FC236}">
                  <a16:creationId xmlns:a16="http://schemas.microsoft.com/office/drawing/2014/main" id="{1F9A6691-F445-BA1C-09CE-13846EDE8F47}"/>
                </a:ext>
              </a:extLst>
            </p:cNvPr>
            <p:cNvSpPr txBox="1"/>
            <p:nvPr/>
          </p:nvSpPr>
          <p:spPr>
            <a:xfrm>
              <a:off x="8119086" y="4072438"/>
              <a:ext cx="592722"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0000"/>
                  </a:solidFill>
                  <a:effectLst/>
                  <a:uLnTx/>
                  <a:uFillTx/>
                  <a:latin typeface="Calibri" panose="020F0502020204030204"/>
                  <a:ea typeface="+mn-ea"/>
                  <a:cs typeface="+mn-cs"/>
                </a:rPr>
                <a:t>Crack</a:t>
              </a:r>
            </a:p>
          </p:txBody>
        </p:sp>
        <p:cxnSp>
          <p:nvCxnSpPr>
            <p:cNvPr id="20" name="Straight Arrow Connector 19">
              <a:extLst>
                <a:ext uri="{FF2B5EF4-FFF2-40B4-BE49-F238E27FC236}">
                  <a16:creationId xmlns:a16="http://schemas.microsoft.com/office/drawing/2014/main" id="{116F7E0D-F783-237C-3CB2-C521788AE1C7}"/>
                </a:ext>
              </a:extLst>
            </p:cNvPr>
            <p:cNvCxnSpPr>
              <a:cxnSpLocks/>
            </p:cNvCxnSpPr>
            <p:nvPr/>
          </p:nvCxnSpPr>
          <p:spPr>
            <a:xfrm flipV="1">
              <a:off x="8415447" y="3000224"/>
              <a:ext cx="29178" cy="10722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5C5D93F-6A0B-1704-7577-F9F5992A4C86}"/>
                </a:ext>
              </a:extLst>
            </p:cNvPr>
            <p:cNvSpPr/>
            <p:nvPr/>
          </p:nvSpPr>
          <p:spPr>
            <a:xfrm>
              <a:off x="795220" y="1308462"/>
              <a:ext cx="9293062" cy="34786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05" name="TextBox 4104">
            <a:extLst>
              <a:ext uri="{FF2B5EF4-FFF2-40B4-BE49-F238E27FC236}">
                <a16:creationId xmlns:a16="http://schemas.microsoft.com/office/drawing/2014/main" id="{C45AEA41-FE4F-887B-AFD0-D9E674CB5C9C}"/>
              </a:ext>
            </a:extLst>
          </p:cNvPr>
          <p:cNvSpPr txBox="1"/>
          <p:nvPr/>
        </p:nvSpPr>
        <p:spPr>
          <a:xfrm>
            <a:off x="8111082" y="3820712"/>
            <a:ext cx="2305024" cy="400110"/>
          </a:xfrm>
          <a:prstGeom prst="rect">
            <a:avLst/>
          </a:prstGeom>
          <a:noFill/>
        </p:spPr>
        <p:txBody>
          <a:bodyPr wrap="square" rtlCol="0">
            <a:spAutoFit/>
          </a:bodyPr>
          <a:lstStyle/>
          <a:p>
            <a:pPr marL="285750" indent="-285750">
              <a:buFont typeface="Wingdings" panose="05000000000000000000" pitchFamily="2" charset="2"/>
              <a:buChar char="ü"/>
            </a:pPr>
            <a:r>
              <a:rPr lang="de-DE" sz="2000" dirty="0">
                <a:latin typeface="Times New Roman" panose="02020603050405020304" pitchFamily="18" charset="0"/>
                <a:cs typeface="Times New Roman" panose="02020603050405020304" pitchFamily="18" charset="0"/>
              </a:rPr>
              <a:t>AE </a:t>
            </a:r>
            <a:r>
              <a:rPr lang="de-DE" sz="2000" dirty="0" err="1">
                <a:latin typeface="Times New Roman" panose="02020603050405020304" pitchFamily="18" charset="0"/>
                <a:cs typeface="Times New Roman" panose="02020603050405020304" pitchFamily="18" charset="0"/>
              </a:rPr>
              <a:t>waves</a:t>
            </a:r>
            <a:endParaRPr lang="en-US" sz="2000" dirty="0">
              <a:latin typeface="Times New Roman" panose="02020603050405020304" pitchFamily="18" charset="0"/>
              <a:cs typeface="Times New Roman" panose="02020603050405020304" pitchFamily="18" charset="0"/>
            </a:endParaRPr>
          </a:p>
        </p:txBody>
      </p:sp>
      <p:sp>
        <p:nvSpPr>
          <p:cNvPr id="4106" name="Rectangle: Rounded Corners 4105">
            <a:extLst>
              <a:ext uri="{FF2B5EF4-FFF2-40B4-BE49-F238E27FC236}">
                <a16:creationId xmlns:a16="http://schemas.microsoft.com/office/drawing/2014/main" id="{3E7949C7-4B9A-7B00-62BD-BFAEEBD2273D}"/>
              </a:ext>
            </a:extLst>
          </p:cNvPr>
          <p:cNvSpPr/>
          <p:nvPr/>
        </p:nvSpPr>
        <p:spPr>
          <a:xfrm>
            <a:off x="8778438" y="2708582"/>
            <a:ext cx="1839435" cy="835989"/>
          </a:xfrm>
          <a:prstGeom prst="round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000" dirty="0">
                <a:latin typeface="Times New Roman" panose="02020603050405020304" pitchFamily="18" charset="0"/>
                <a:cs typeface="Times New Roman" panose="02020603050405020304" pitchFamily="18" charset="0"/>
              </a:rPr>
              <a:t>7 tests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183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p:txBody>
          <a:bodyPr/>
          <a:lstStyle/>
          <a:p>
            <a:r>
              <a:rPr lang="de-DE" b="1" dirty="0">
                <a:solidFill>
                  <a:srgbClr val="5C0000"/>
                </a:solidFill>
                <a:latin typeface="Times New Roman" panose="02020603050405020304" pitchFamily="18" charset="0"/>
                <a:cs typeface="Times New Roman" panose="02020603050405020304" pitchFamily="18" charset="0"/>
              </a:rPr>
              <a:t>II. Data Discovery</a:t>
            </a:r>
            <a:br>
              <a:rPr lang="de-DE" dirty="0"/>
            </a:br>
            <a:r>
              <a:rPr lang="de-DE" sz="3200" b="1" dirty="0">
                <a:latin typeface="Times New Roman" panose="02020603050405020304" pitchFamily="18" charset="0"/>
                <a:cs typeface="Times New Roman" panose="02020603050405020304" pitchFamily="18" charset="0"/>
              </a:rPr>
              <a:t>Visiualization</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4</a:t>
            </a:fld>
            <a:endParaRPr lang="en-US"/>
          </a:p>
        </p:txBody>
      </p:sp>
      <p:pic>
        <p:nvPicPr>
          <p:cNvPr id="7170" name="Picture 2" descr="Une image contenant texte, capture d’écran, ligne, Tracé&#10;&#10;Description générée automatiquement">
            <a:extLst>
              <a:ext uri="{FF2B5EF4-FFF2-40B4-BE49-F238E27FC236}">
                <a16:creationId xmlns:a16="http://schemas.microsoft.com/office/drawing/2014/main" id="{BCBDE631-0EA8-7CE1-B31C-DE9B5DAFD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846" y="4305395"/>
            <a:ext cx="3040845" cy="1751032"/>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Une image contenant texte, ligne, diagramme, Tracé&#10;&#10;Description générée automatiquement">
            <a:extLst>
              <a:ext uri="{FF2B5EF4-FFF2-40B4-BE49-F238E27FC236}">
                <a16:creationId xmlns:a16="http://schemas.microsoft.com/office/drawing/2014/main" id="{AB15F2DB-5ADB-C286-0ACA-E9A0596A2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2297" y="4549910"/>
            <a:ext cx="3040846" cy="1670765"/>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Une image contenant texte, diagramme, capture d’écran, ligne&#10;&#10;Description générée automatiquement">
            <a:extLst>
              <a:ext uri="{FF2B5EF4-FFF2-40B4-BE49-F238E27FC236}">
                <a16:creationId xmlns:a16="http://schemas.microsoft.com/office/drawing/2014/main" id="{EF5EF647-7CCE-48C9-3AD6-BC09149C58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58308"/>
            <a:ext cx="3040846" cy="167076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Une image contenant texte, diagramme, ligne, Tracé&#10;&#10;Description générée automatiquement">
            <a:extLst>
              <a:ext uri="{FF2B5EF4-FFF2-40B4-BE49-F238E27FC236}">
                <a16:creationId xmlns:a16="http://schemas.microsoft.com/office/drawing/2014/main" id="{F2FDBF58-8094-5E29-753B-9E7A5CDE7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5902" y="4385661"/>
            <a:ext cx="2936395" cy="16707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coustic emission feature [15] | Download Scientific Diagram">
            <a:extLst>
              <a:ext uri="{FF2B5EF4-FFF2-40B4-BE49-F238E27FC236}">
                <a16:creationId xmlns:a16="http://schemas.microsoft.com/office/drawing/2014/main" id="{3C1B98CD-29D6-06EE-8407-2932E53030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472145"/>
            <a:ext cx="5170715" cy="22069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Une image contenant texte, capture d’écran, diagramme, Tracé&#10;&#10;Description générée automatiquement">
            <a:extLst>
              <a:ext uri="{FF2B5EF4-FFF2-40B4-BE49-F238E27FC236}">
                <a16:creationId xmlns:a16="http://schemas.microsoft.com/office/drawing/2014/main" id="{682E4CB3-B1FC-11B4-D47C-67086FAF35D0}"/>
              </a:ext>
            </a:extLst>
          </p:cNvPr>
          <p:cNvPicPr>
            <a:picLocks noChangeAspect="1"/>
          </p:cNvPicPr>
          <p:nvPr/>
        </p:nvPicPr>
        <p:blipFill>
          <a:blip r:embed="rId7"/>
          <a:stretch>
            <a:fillRect/>
          </a:stretch>
        </p:blipFill>
        <p:spPr>
          <a:xfrm>
            <a:off x="6271674" y="1783045"/>
            <a:ext cx="4974020" cy="2090057"/>
          </a:xfrm>
          <a:prstGeom prst="rect">
            <a:avLst/>
          </a:prstGeom>
        </p:spPr>
      </p:pic>
    </p:spTree>
    <p:extLst>
      <p:ext uri="{BB962C8B-B14F-4D97-AF65-F5344CB8AC3E}">
        <p14:creationId xmlns:p14="http://schemas.microsoft.com/office/powerpoint/2010/main" val="2491355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fontScale="90000"/>
          </a:bodyPr>
          <a:lstStyle/>
          <a:p>
            <a:r>
              <a:rPr lang="de-DE" b="1" dirty="0">
                <a:solidFill>
                  <a:srgbClr val="5C0000"/>
                </a:solidFill>
                <a:latin typeface="Times New Roman" panose="02020603050405020304" pitchFamily="18" charset="0"/>
                <a:cs typeface="Times New Roman" panose="02020603050405020304" pitchFamily="18" charset="0"/>
              </a:rPr>
              <a:t>II. Data Discovery</a:t>
            </a:r>
            <a:br>
              <a:rPr lang="de-DE" b="1" dirty="0">
                <a:solidFill>
                  <a:srgbClr val="5C0000"/>
                </a:solidFill>
                <a:latin typeface="Times New Roman" panose="02020603050405020304" pitchFamily="18" charset="0"/>
                <a:cs typeface="Times New Roman" panose="02020603050405020304" pitchFamily="18" charset="0"/>
              </a:rPr>
            </a:br>
            <a:r>
              <a:rPr lang="de-DE" sz="3600" b="1" dirty="0">
                <a:latin typeface="Times New Roman" panose="02020603050405020304" pitchFamily="18" charset="0"/>
                <a:cs typeface="Times New Roman" panose="02020603050405020304" pitchFamily="18" charset="0"/>
              </a:rPr>
              <a:t>analysis: dataset 1</a:t>
            </a:r>
            <a:br>
              <a:rPr lang="de-DE" dirty="0"/>
            </a:b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5</a:t>
            </a:fld>
            <a:endParaRPr lang="en-US"/>
          </a:p>
        </p:txBody>
      </p:sp>
      <p:pic>
        <p:nvPicPr>
          <p:cNvPr id="3" name="Picture 6">
            <a:extLst>
              <a:ext uri="{FF2B5EF4-FFF2-40B4-BE49-F238E27FC236}">
                <a16:creationId xmlns:a16="http://schemas.microsoft.com/office/drawing/2014/main" id="{D9EDB66E-5E9A-332F-1F9D-80324C7F5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93" y="4823638"/>
            <a:ext cx="5744602" cy="14296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39216E-F45C-407D-BD68-3CBAD5C96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295" y="1039229"/>
            <a:ext cx="2349167" cy="18976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DD1697B1-F6E6-6DFB-4A56-19A26EA365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85" y="3126658"/>
            <a:ext cx="2349167" cy="15304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Une image contenant texte, capture d’écran, Tracé, diagramme&#10;&#10;Description générée automatiquement">
            <a:extLst>
              <a:ext uri="{FF2B5EF4-FFF2-40B4-BE49-F238E27FC236}">
                <a16:creationId xmlns:a16="http://schemas.microsoft.com/office/drawing/2014/main" id="{7BD6F90E-1255-F56C-45F1-C0339C48BE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461" y="3183143"/>
            <a:ext cx="2441836" cy="16404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5F827D6-00A2-961C-1FC7-6F49E9DAB8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9" y="0"/>
            <a:ext cx="6003553" cy="62533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29A1EED-7E5A-8F88-C491-7220F08A77F2}"/>
              </a:ext>
            </a:extLst>
          </p:cNvPr>
          <p:cNvSpPr/>
          <p:nvPr/>
        </p:nvSpPr>
        <p:spPr>
          <a:xfrm>
            <a:off x="6588780" y="65214"/>
            <a:ext cx="1562052" cy="6130968"/>
          </a:xfrm>
          <a:prstGeom prst="round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9595C1A-0779-0803-BB43-918F9667FB83}"/>
              </a:ext>
            </a:extLst>
          </p:cNvPr>
          <p:cNvSpPr/>
          <p:nvPr/>
        </p:nvSpPr>
        <p:spPr>
          <a:xfrm>
            <a:off x="10107560" y="69578"/>
            <a:ext cx="182067" cy="6130968"/>
          </a:xfrm>
          <a:prstGeom prst="round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61BD4EA-BC87-0727-D47F-BA3E74C47D86}"/>
              </a:ext>
            </a:extLst>
          </p:cNvPr>
          <p:cNvSpPr/>
          <p:nvPr/>
        </p:nvSpPr>
        <p:spPr>
          <a:xfrm>
            <a:off x="10289629" y="65214"/>
            <a:ext cx="259754" cy="6130968"/>
          </a:xfrm>
          <a:prstGeom prst="round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E6937D1-DA98-6B19-4D45-D7CE00E45222}"/>
              </a:ext>
            </a:extLst>
          </p:cNvPr>
          <p:cNvSpPr/>
          <p:nvPr/>
        </p:nvSpPr>
        <p:spPr>
          <a:xfrm>
            <a:off x="10559215" y="83020"/>
            <a:ext cx="482947" cy="6130968"/>
          </a:xfrm>
          <a:prstGeom prst="round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71D921B-4150-2540-DCAC-ABD0D369DE97}"/>
              </a:ext>
            </a:extLst>
          </p:cNvPr>
          <p:cNvSpPr/>
          <p:nvPr/>
        </p:nvSpPr>
        <p:spPr>
          <a:xfrm>
            <a:off x="11042164" y="66136"/>
            <a:ext cx="482947" cy="6130968"/>
          </a:xfrm>
          <a:prstGeom prst="round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C174F03-705F-64B4-1435-B9C05797BDCB}"/>
              </a:ext>
            </a:extLst>
          </p:cNvPr>
          <p:cNvSpPr/>
          <p:nvPr/>
        </p:nvSpPr>
        <p:spPr>
          <a:xfrm>
            <a:off x="11525112" y="69642"/>
            <a:ext cx="482946" cy="6130968"/>
          </a:xfrm>
          <a:prstGeom prst="round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1C8D016-90B3-3B0A-462C-8D2026E1EA03}"/>
              </a:ext>
            </a:extLst>
          </p:cNvPr>
          <p:cNvSpPr/>
          <p:nvPr/>
        </p:nvSpPr>
        <p:spPr>
          <a:xfrm>
            <a:off x="8173503" y="71006"/>
            <a:ext cx="1934055" cy="6130968"/>
          </a:xfrm>
          <a:prstGeom prst="roundRect">
            <a:avLst/>
          </a:prstGeom>
          <a:solidFill>
            <a:schemeClr val="accent1">
              <a:alpha val="3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4135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72790D-11A9-4E84-A590-288076B3B2CD}"/>
              </a:ext>
            </a:extLst>
          </p:cNvPr>
          <p:cNvPicPr>
            <a:picLocks noChangeAspect="1"/>
          </p:cNvPicPr>
          <p:nvPr/>
        </p:nvPicPr>
        <p:blipFill>
          <a:blip r:embed="rId2"/>
          <a:stretch>
            <a:fillRect/>
          </a:stretch>
        </p:blipFill>
        <p:spPr>
          <a:xfrm>
            <a:off x="-1332" y="3350808"/>
            <a:ext cx="7591129" cy="2883343"/>
          </a:xfrm>
          <a:prstGeom prst="rect">
            <a:avLst/>
          </a:prstGeom>
        </p:spPr>
      </p:pic>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p:txBody>
          <a:bodyPr>
            <a:normAutofit fontScale="90000"/>
          </a:bodyPr>
          <a:lstStyle/>
          <a:p>
            <a:r>
              <a:rPr lang="de-DE" b="1" dirty="0">
                <a:solidFill>
                  <a:srgbClr val="5C0000"/>
                </a:solidFill>
                <a:latin typeface="Times New Roman" panose="02020603050405020304" pitchFamily="18" charset="0"/>
                <a:cs typeface="Times New Roman" panose="02020603050405020304" pitchFamily="18" charset="0"/>
              </a:rPr>
              <a:t>II. Data Discovery</a:t>
            </a:r>
            <a:br>
              <a:rPr lang="de-DE" dirty="0"/>
            </a:br>
            <a:r>
              <a:rPr lang="de-DE" sz="3200" b="1" dirty="0">
                <a:latin typeface="Times New Roman" panose="02020603050405020304" pitchFamily="18" charset="0"/>
                <a:cs typeface="Times New Roman" panose="02020603050405020304" pitchFamily="18" charset="0"/>
              </a:rPr>
              <a:t>Feature extraction, data cleaning </a:t>
            </a:r>
            <a:br>
              <a:rPr lang="de-DE" sz="3200" b="1" dirty="0">
                <a:latin typeface="Times New Roman" panose="02020603050405020304" pitchFamily="18" charset="0"/>
                <a:cs typeface="Times New Roman" panose="02020603050405020304" pitchFamily="18" charset="0"/>
              </a:rPr>
            </a:br>
            <a:r>
              <a:rPr lang="de-DE" sz="3200" b="1" dirty="0">
                <a:latin typeface="Times New Roman" panose="02020603050405020304" pitchFamily="18" charset="0"/>
                <a:cs typeface="Times New Roman" panose="02020603050405020304" pitchFamily="18" charset="0"/>
              </a:rPr>
              <a:t>and RUL normalization</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6</a:t>
            </a:fld>
            <a:endParaRPr lang="en-US"/>
          </a:p>
        </p:txBody>
      </p:sp>
      <p:sp>
        <p:nvSpPr>
          <p:cNvPr id="3" name="TextBox 2">
            <a:extLst>
              <a:ext uri="{FF2B5EF4-FFF2-40B4-BE49-F238E27FC236}">
                <a16:creationId xmlns:a16="http://schemas.microsoft.com/office/drawing/2014/main" id="{6BD1E3A7-8954-C38F-6808-40AD39BF2D45}"/>
              </a:ext>
            </a:extLst>
          </p:cNvPr>
          <p:cNvSpPr txBox="1"/>
          <p:nvPr/>
        </p:nvSpPr>
        <p:spPr>
          <a:xfrm>
            <a:off x="239968" y="1462203"/>
            <a:ext cx="7597829" cy="1569660"/>
          </a:xfrm>
          <a:prstGeom prst="rect">
            <a:avLst/>
          </a:prstGeom>
          <a:noFill/>
        </p:spPr>
        <p:txBody>
          <a:bodyPr wrap="square" rtlCol="0">
            <a:spAutoFit/>
          </a:bodyPr>
          <a:lstStyle/>
          <a:p>
            <a:pPr marL="285750" indent="-285750">
              <a:buFont typeface="+mj-lt"/>
              <a:buAutoNum type="arabicPeriod"/>
            </a:pPr>
            <a:r>
              <a:rPr lang="de-DE" sz="1200" dirty="0" err="1">
                <a:latin typeface="Times New Roman" panose="02020603050405020304" pitchFamily="18" charset="0"/>
                <a:cs typeface="Times New Roman" panose="02020603050405020304" pitchFamily="18" charset="0"/>
              </a:rPr>
              <a:t>Assign</a:t>
            </a:r>
            <a:r>
              <a:rPr lang="de-DE" sz="1200" dirty="0">
                <a:latin typeface="Times New Roman" panose="02020603050405020304" pitchFamily="18" charset="0"/>
                <a:cs typeface="Times New Roman" panose="02020603050405020304" pitchFamily="18" charset="0"/>
              </a:rPr>
              <a:t> a </a:t>
            </a:r>
            <a:r>
              <a:rPr lang="de-DE" sz="1200" dirty="0" err="1">
                <a:latin typeface="Times New Roman" panose="02020603050405020304" pitchFamily="18" charset="0"/>
                <a:cs typeface="Times New Roman" panose="02020603050405020304" pitchFamily="18" charset="0"/>
              </a:rPr>
              <a:t>cycle</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for</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each</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hit</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using</a:t>
            </a:r>
            <a:r>
              <a:rPr lang="de-DE" sz="1200" dirty="0">
                <a:latin typeface="Times New Roman" panose="02020603050405020304" pitchFamily="18" charset="0"/>
                <a:cs typeface="Times New Roman" panose="02020603050405020304" pitchFamily="18" charset="0"/>
              </a:rPr>
              <a:t> time. </a:t>
            </a:r>
          </a:p>
          <a:p>
            <a:pPr marL="285750" indent="-285750">
              <a:buFont typeface="+mj-lt"/>
              <a:buAutoNum type="arabicPeriod"/>
            </a:pPr>
            <a:r>
              <a:rPr lang="de-DE" sz="1200" dirty="0" err="1">
                <a:latin typeface="Times New Roman" panose="02020603050405020304" pitchFamily="18" charset="0"/>
                <a:cs typeface="Times New Roman" panose="02020603050405020304" pitchFamily="18" charset="0"/>
              </a:rPr>
              <a:t>Assign</a:t>
            </a:r>
            <a:r>
              <a:rPr lang="de-DE" sz="1200" dirty="0">
                <a:latin typeface="Times New Roman" panose="02020603050405020304" pitchFamily="18" charset="0"/>
                <a:cs typeface="Times New Roman" panose="02020603050405020304" pitchFamily="18" charset="0"/>
              </a:rPr>
              <a:t> a RUL  </a:t>
            </a:r>
            <a:r>
              <a:rPr lang="de-DE" sz="1200" dirty="0" err="1">
                <a:latin typeface="Times New Roman" panose="02020603050405020304" pitchFamily="18" charset="0"/>
                <a:cs typeface="Times New Roman" panose="02020603050405020304" pitchFamily="18" charset="0"/>
              </a:rPr>
              <a:t>for</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each</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hit</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that</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we</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know</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now</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the</a:t>
            </a:r>
            <a:r>
              <a:rPr lang="de-DE" sz="1200" dirty="0">
                <a:latin typeface="Times New Roman" panose="02020603050405020304" pitchFamily="18" charset="0"/>
                <a:cs typeface="Times New Roman" panose="02020603050405020304" pitchFamily="18" charset="0"/>
              </a:rPr>
              <a:t> total </a:t>
            </a:r>
            <a:r>
              <a:rPr lang="de-DE" sz="1200" dirty="0" err="1">
                <a:latin typeface="Times New Roman" panose="02020603050405020304" pitchFamily="18" charset="0"/>
                <a:cs typeface="Times New Roman" panose="02020603050405020304" pitchFamily="18" charset="0"/>
              </a:rPr>
              <a:t>number</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of</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cycles</a:t>
            </a:r>
            <a:endParaRPr lang="de-DE" sz="1200" dirty="0">
              <a:latin typeface="Times New Roman" panose="02020603050405020304" pitchFamily="18" charset="0"/>
              <a:cs typeface="Times New Roman" panose="02020603050405020304" pitchFamily="18" charset="0"/>
            </a:endParaRPr>
          </a:p>
          <a:p>
            <a:pPr marL="285750" indent="-285750">
              <a:buFont typeface="+mj-lt"/>
              <a:buAutoNum type="arabicPeriod"/>
            </a:pPr>
            <a:r>
              <a:rPr lang="de-DE" sz="1200" dirty="0" err="1">
                <a:latin typeface="Times New Roman" panose="02020603050405020304" pitchFamily="18" charset="0"/>
                <a:cs typeface="Times New Roman" panose="02020603050405020304" pitchFamily="18" charset="0"/>
              </a:rPr>
              <a:t>Normalize</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the</a:t>
            </a:r>
            <a:r>
              <a:rPr lang="de-DE" sz="1200" dirty="0">
                <a:latin typeface="Times New Roman" panose="02020603050405020304" pitchFamily="18" charset="0"/>
                <a:cs typeface="Times New Roman" panose="02020603050405020304" pitchFamily="18" charset="0"/>
              </a:rPr>
              <a:t> RUL </a:t>
            </a:r>
            <a:r>
              <a:rPr lang="de-DE" sz="1200" dirty="0" err="1">
                <a:latin typeface="Times New Roman" panose="02020603050405020304" pitchFamily="18" charset="0"/>
                <a:cs typeface="Times New Roman" panose="02020603050405020304" pitchFamily="18" charset="0"/>
              </a:rPr>
              <a:t>values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between</a:t>
            </a:r>
            <a:r>
              <a:rPr lang="de-DE" sz="1200" dirty="0">
                <a:latin typeface="Times New Roman" panose="02020603050405020304" pitchFamily="18" charset="0"/>
                <a:cs typeface="Times New Roman" panose="02020603050405020304" pitchFamily="18" charset="0"/>
              </a:rPr>
              <a:t> 0 and1</a:t>
            </a:r>
          </a:p>
          <a:p>
            <a:pPr marL="285750" indent="-285750">
              <a:buFont typeface="+mj-lt"/>
              <a:buAutoNum type="arabicPeriod"/>
            </a:pPr>
            <a:r>
              <a:rPr lang="de-DE" sz="1200" dirty="0">
                <a:latin typeface="Times New Roman" panose="02020603050405020304" pitchFamily="18" charset="0"/>
                <a:cs typeface="Times New Roman" panose="02020603050405020304" pitchFamily="18" charset="0"/>
              </a:rPr>
              <a:t>Count </a:t>
            </a:r>
            <a:r>
              <a:rPr lang="de-DE" sz="1200" dirty="0" err="1">
                <a:latin typeface="Times New Roman" panose="02020603050405020304" pitchFamily="18" charset="0"/>
                <a:cs typeface="Times New Roman" panose="02020603050405020304" pitchFamily="18" charset="0"/>
              </a:rPr>
              <a:t>the</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number</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of</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hits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for</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each</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normalized</a:t>
            </a:r>
            <a:r>
              <a:rPr lang="de-DE" sz="1200" dirty="0">
                <a:latin typeface="Times New Roman" panose="02020603050405020304" pitchFamily="18" charset="0"/>
                <a:cs typeface="Times New Roman" panose="02020603050405020304" pitchFamily="18" charset="0"/>
              </a:rPr>
              <a:t> RUL</a:t>
            </a:r>
          </a:p>
          <a:p>
            <a:r>
              <a:rPr lang="de-DE" sz="1200" dirty="0">
                <a:latin typeface="Times New Roman" panose="02020603050405020304" pitchFamily="18" charset="0"/>
                <a:cs typeface="Times New Roman" panose="02020603050405020304" pitchFamily="18" charset="0"/>
              </a:rPr>
              <a:t>5.    Extra: keep only the hits with max amplitude &gt; 45db</a:t>
            </a:r>
          </a:p>
          <a:p>
            <a:pPr marL="285750" indent="-285750">
              <a:buFont typeface="Arial" panose="020B0604020202020204" pitchFamily="34" charset="0"/>
              <a:buChar char="•"/>
            </a:pPr>
            <a:r>
              <a:rPr lang="de-DE" sz="1200" dirty="0">
                <a:latin typeface="Times New Roman" panose="02020603050405020304" pitchFamily="18" charset="0"/>
                <a:cs typeface="Times New Roman" panose="02020603050405020304" pitchFamily="18" charset="0"/>
              </a:rPr>
              <a:t>Extra: </a:t>
            </a:r>
            <a:r>
              <a:rPr lang="de-DE" sz="1200" dirty="0" err="1">
                <a:latin typeface="Times New Roman" panose="02020603050405020304" pitchFamily="18" charset="0"/>
                <a:cs typeface="Times New Roman" panose="02020603050405020304" pitchFamily="18" charset="0"/>
              </a:rPr>
              <a:t>keep</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the</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hits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count</a:t>
            </a:r>
            <a:r>
              <a:rPr lang="de-DE" sz="1200" dirty="0">
                <a:latin typeface="Times New Roman" panose="02020603050405020304" pitchFamily="18" charset="0"/>
                <a:cs typeface="Times New Roman" panose="02020603050405020304" pitchFamily="18" charset="0"/>
              </a:rPr>
              <a:t> &gt;…..</a:t>
            </a:r>
          </a:p>
          <a:p>
            <a:pPr marL="285750" indent="-285750">
              <a:buFont typeface="Arial" panose="020B0604020202020204" pitchFamily="34" charset="0"/>
              <a:buChar char="•"/>
            </a:pPr>
            <a:r>
              <a:rPr lang="de-DE" sz="1200" dirty="0">
                <a:latin typeface="Times New Roman" panose="02020603050405020304" pitchFamily="18" charset="0"/>
                <a:cs typeface="Times New Roman" panose="02020603050405020304" pitchFamily="18" charset="0"/>
              </a:rPr>
              <a:t>Extra: </a:t>
            </a:r>
            <a:r>
              <a:rPr lang="de-DE" sz="1200" dirty="0" err="1">
                <a:latin typeface="Times New Roman" panose="02020603050405020304" pitchFamily="18" charset="0"/>
                <a:cs typeface="Times New Roman" panose="02020603050405020304" pitchFamily="18" charset="0"/>
              </a:rPr>
              <a:t>keep</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the</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hits</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with</a:t>
            </a:r>
            <a:r>
              <a:rPr lang="de-DE" sz="1200" dirty="0">
                <a:latin typeface="Times New Roman" panose="02020603050405020304" pitchFamily="18" charset="0"/>
                <a:cs typeface="Times New Roman" panose="02020603050405020304" pitchFamily="18" charset="0"/>
              </a:rPr>
              <a:t> </a:t>
            </a:r>
            <a:r>
              <a:rPr lang="de-DE" sz="1200" dirty="0" err="1">
                <a:latin typeface="Times New Roman" panose="02020603050405020304" pitchFamily="18" charset="0"/>
                <a:cs typeface="Times New Roman" panose="02020603050405020304" pitchFamily="18" charset="0"/>
              </a:rPr>
              <a:t>count</a:t>
            </a:r>
            <a:r>
              <a:rPr lang="de-DE" sz="1200" dirty="0">
                <a:latin typeface="Times New Roman" panose="02020603050405020304" pitchFamily="18" charset="0"/>
                <a:cs typeface="Times New Roman" panose="02020603050405020304" pitchFamily="18" charset="0"/>
              </a:rPr>
              <a:t>/</a:t>
            </a:r>
            <a:r>
              <a:rPr lang="de-DE" sz="1200" dirty="0" err="1">
                <a:latin typeface="Times New Roman" panose="02020603050405020304" pitchFamily="18" charset="0"/>
                <a:cs typeface="Times New Roman" panose="02020603050405020304" pitchFamily="18" charset="0"/>
              </a:rPr>
              <a:t>duration</a:t>
            </a:r>
            <a:r>
              <a:rPr lang="de-DE" sz="1200" dirty="0">
                <a:latin typeface="Times New Roman" panose="02020603050405020304" pitchFamily="18" charset="0"/>
                <a:cs typeface="Times New Roman" panose="02020603050405020304" pitchFamily="18" charset="0"/>
              </a:rPr>
              <a:t> &gt;…..</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189A3D0-2A8B-87F4-8FBD-674DCD53FC62}"/>
              </a:ext>
            </a:extLst>
          </p:cNvPr>
          <p:cNvPicPr>
            <a:picLocks noChangeAspect="1"/>
          </p:cNvPicPr>
          <p:nvPr/>
        </p:nvPicPr>
        <p:blipFill>
          <a:blip r:embed="rId3"/>
          <a:stretch>
            <a:fillRect/>
          </a:stretch>
        </p:blipFill>
        <p:spPr>
          <a:xfrm>
            <a:off x="10694310" y="0"/>
            <a:ext cx="1405035" cy="6186159"/>
          </a:xfrm>
          <a:prstGeom prst="rect">
            <a:avLst/>
          </a:prstGeom>
        </p:spPr>
      </p:pic>
      <p:pic>
        <p:nvPicPr>
          <p:cNvPr id="12" name="Picture 11" descr="A blue graph with numbers and lines&#10;&#10;Description automatically generated">
            <a:extLst>
              <a:ext uri="{FF2B5EF4-FFF2-40B4-BE49-F238E27FC236}">
                <a16:creationId xmlns:a16="http://schemas.microsoft.com/office/drawing/2014/main" id="{F51886D8-2585-E96C-B7B2-B979779D8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9417" y="119853"/>
            <a:ext cx="2289540" cy="1721886"/>
          </a:xfrm>
          <a:prstGeom prst="rect">
            <a:avLst/>
          </a:prstGeom>
        </p:spPr>
      </p:pic>
      <p:sp>
        <p:nvSpPr>
          <p:cNvPr id="15" name="Arrow: Right 14">
            <a:extLst>
              <a:ext uri="{FF2B5EF4-FFF2-40B4-BE49-F238E27FC236}">
                <a16:creationId xmlns:a16="http://schemas.microsoft.com/office/drawing/2014/main" id="{C62C7866-B0D9-5D5D-0B77-87DF2DA41EF5}"/>
              </a:ext>
            </a:extLst>
          </p:cNvPr>
          <p:cNvSpPr/>
          <p:nvPr/>
        </p:nvSpPr>
        <p:spPr>
          <a:xfrm>
            <a:off x="8145110" y="5222148"/>
            <a:ext cx="2476523" cy="298174"/>
          </a:xfrm>
          <a:prstGeom prst="right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6A0757B-E8D3-0BCA-FA38-B1184E07D148}"/>
              </a:ext>
            </a:extLst>
          </p:cNvPr>
          <p:cNvPicPr>
            <a:picLocks noChangeAspect="1"/>
          </p:cNvPicPr>
          <p:nvPr/>
        </p:nvPicPr>
        <p:blipFill>
          <a:blip r:embed="rId5"/>
          <a:stretch>
            <a:fillRect/>
          </a:stretch>
        </p:blipFill>
        <p:spPr>
          <a:xfrm>
            <a:off x="9336009" y="1791301"/>
            <a:ext cx="448686" cy="395508"/>
          </a:xfrm>
          <a:prstGeom prst="rect">
            <a:avLst/>
          </a:prstGeom>
        </p:spPr>
      </p:pic>
      <p:pic>
        <p:nvPicPr>
          <p:cNvPr id="19" name="Picture 18">
            <a:extLst>
              <a:ext uri="{FF2B5EF4-FFF2-40B4-BE49-F238E27FC236}">
                <a16:creationId xmlns:a16="http://schemas.microsoft.com/office/drawing/2014/main" id="{8AFCDA9A-611D-991B-06B4-DA5C4853D41A}"/>
              </a:ext>
            </a:extLst>
          </p:cNvPr>
          <p:cNvPicPr>
            <a:picLocks noChangeAspect="1"/>
          </p:cNvPicPr>
          <p:nvPr/>
        </p:nvPicPr>
        <p:blipFill>
          <a:blip r:embed="rId6"/>
          <a:stretch>
            <a:fillRect/>
          </a:stretch>
        </p:blipFill>
        <p:spPr>
          <a:xfrm>
            <a:off x="9456048" y="4261463"/>
            <a:ext cx="328647" cy="387073"/>
          </a:xfrm>
          <a:prstGeom prst="rect">
            <a:avLst/>
          </a:prstGeom>
        </p:spPr>
      </p:pic>
      <p:pic>
        <p:nvPicPr>
          <p:cNvPr id="21" name="Picture 20" descr="A blue and white graph&#10;&#10;Description automatically generated">
            <a:extLst>
              <a:ext uri="{FF2B5EF4-FFF2-40B4-BE49-F238E27FC236}">
                <a16:creationId xmlns:a16="http://schemas.microsoft.com/office/drawing/2014/main" id="{708E3F95-2B53-E291-020D-51CBE00127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59417" y="2382778"/>
            <a:ext cx="2289540" cy="1591879"/>
          </a:xfrm>
          <a:prstGeom prst="rect">
            <a:avLst/>
          </a:prstGeom>
        </p:spPr>
      </p:pic>
      <p:sp>
        <p:nvSpPr>
          <p:cNvPr id="22" name="Rectangle: Rounded Corners 21">
            <a:extLst>
              <a:ext uri="{FF2B5EF4-FFF2-40B4-BE49-F238E27FC236}">
                <a16:creationId xmlns:a16="http://schemas.microsoft.com/office/drawing/2014/main" id="{2358C162-F283-F08F-023F-92290A757369}"/>
              </a:ext>
            </a:extLst>
          </p:cNvPr>
          <p:cNvSpPr/>
          <p:nvPr/>
        </p:nvSpPr>
        <p:spPr>
          <a:xfrm>
            <a:off x="1173024" y="3313206"/>
            <a:ext cx="580827" cy="2987865"/>
          </a:xfrm>
          <a:prstGeom prst="roundRect">
            <a:avLst/>
          </a:prstGeom>
          <a:noFill/>
          <a:ln>
            <a:solidFill>
              <a:srgbClr val="5C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753C70-58A4-EEF7-2962-7F081F1A6971}"/>
              </a:ext>
            </a:extLst>
          </p:cNvPr>
          <p:cNvSpPr/>
          <p:nvPr/>
        </p:nvSpPr>
        <p:spPr>
          <a:xfrm>
            <a:off x="1765511" y="3278370"/>
            <a:ext cx="629265" cy="2987865"/>
          </a:xfrm>
          <a:prstGeom prst="roundRect">
            <a:avLst/>
          </a:prstGeom>
          <a:noFill/>
          <a:ln>
            <a:solidFill>
              <a:srgbClr val="5C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52F09CA1-0B0D-E7B7-F708-7B86C247D75E}"/>
              </a:ext>
            </a:extLst>
          </p:cNvPr>
          <p:cNvSpPr/>
          <p:nvPr/>
        </p:nvSpPr>
        <p:spPr>
          <a:xfrm>
            <a:off x="2402114" y="3278371"/>
            <a:ext cx="580828" cy="3022700"/>
          </a:xfrm>
          <a:prstGeom prst="roundRect">
            <a:avLst/>
          </a:prstGeom>
          <a:noFill/>
          <a:ln>
            <a:solidFill>
              <a:srgbClr val="5C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C034AE6-A42F-6A79-8CBB-932BD80D3D14}"/>
              </a:ext>
            </a:extLst>
          </p:cNvPr>
          <p:cNvSpPr/>
          <p:nvPr/>
        </p:nvSpPr>
        <p:spPr>
          <a:xfrm>
            <a:off x="10627935" y="9831"/>
            <a:ext cx="801790" cy="6183033"/>
          </a:xfrm>
          <a:prstGeom prst="roundRect">
            <a:avLst/>
          </a:prstGeom>
          <a:noFill/>
          <a:ln>
            <a:solidFill>
              <a:srgbClr val="5C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AE971CB-3F9C-71C4-754E-93EF93514C25}"/>
              </a:ext>
            </a:extLst>
          </p:cNvPr>
          <p:cNvSpPr txBox="1"/>
          <p:nvPr/>
        </p:nvSpPr>
        <p:spPr>
          <a:xfrm>
            <a:off x="1354140" y="2956896"/>
            <a:ext cx="245806" cy="369332"/>
          </a:xfrm>
          <a:prstGeom prst="rect">
            <a:avLst/>
          </a:prstGeom>
          <a:noFill/>
        </p:spPr>
        <p:txBody>
          <a:bodyPr wrap="square" rtlCol="0">
            <a:spAutoFit/>
          </a:bodyPr>
          <a:lstStyle/>
          <a:p>
            <a:r>
              <a:rPr lang="de-DE" dirty="0"/>
              <a:t>1</a:t>
            </a:r>
            <a:endParaRPr lang="en-US" dirty="0"/>
          </a:p>
        </p:txBody>
      </p:sp>
      <p:sp>
        <p:nvSpPr>
          <p:cNvPr id="27" name="TextBox 26">
            <a:extLst>
              <a:ext uri="{FF2B5EF4-FFF2-40B4-BE49-F238E27FC236}">
                <a16:creationId xmlns:a16="http://schemas.microsoft.com/office/drawing/2014/main" id="{7825AEA5-2E76-C0B3-0C0A-1E43003120D9}"/>
              </a:ext>
            </a:extLst>
          </p:cNvPr>
          <p:cNvSpPr txBox="1"/>
          <p:nvPr/>
        </p:nvSpPr>
        <p:spPr>
          <a:xfrm>
            <a:off x="1957693" y="2974122"/>
            <a:ext cx="245806" cy="369332"/>
          </a:xfrm>
          <a:prstGeom prst="rect">
            <a:avLst/>
          </a:prstGeom>
          <a:noFill/>
        </p:spPr>
        <p:txBody>
          <a:bodyPr wrap="square" rtlCol="0">
            <a:spAutoFit/>
          </a:bodyPr>
          <a:lstStyle/>
          <a:p>
            <a:r>
              <a:rPr lang="de-DE" dirty="0"/>
              <a:t>2</a:t>
            </a:r>
            <a:endParaRPr lang="en-US" dirty="0"/>
          </a:p>
        </p:txBody>
      </p:sp>
      <p:sp>
        <p:nvSpPr>
          <p:cNvPr id="28" name="TextBox 27">
            <a:extLst>
              <a:ext uri="{FF2B5EF4-FFF2-40B4-BE49-F238E27FC236}">
                <a16:creationId xmlns:a16="http://schemas.microsoft.com/office/drawing/2014/main" id="{EF6A9DEC-EB8C-A13C-856F-ABC05EDCF9B3}"/>
              </a:ext>
            </a:extLst>
          </p:cNvPr>
          <p:cNvSpPr txBox="1"/>
          <p:nvPr/>
        </p:nvSpPr>
        <p:spPr>
          <a:xfrm>
            <a:off x="2524125" y="2981476"/>
            <a:ext cx="245806" cy="369332"/>
          </a:xfrm>
          <a:prstGeom prst="rect">
            <a:avLst/>
          </a:prstGeom>
          <a:noFill/>
        </p:spPr>
        <p:txBody>
          <a:bodyPr wrap="square" rtlCol="0">
            <a:spAutoFit/>
          </a:bodyPr>
          <a:lstStyle/>
          <a:p>
            <a:r>
              <a:rPr lang="de-DE" dirty="0"/>
              <a:t>3</a:t>
            </a:r>
            <a:endParaRPr lang="en-US" dirty="0"/>
          </a:p>
        </p:txBody>
      </p:sp>
      <p:sp>
        <p:nvSpPr>
          <p:cNvPr id="29" name="TextBox 28">
            <a:extLst>
              <a:ext uri="{FF2B5EF4-FFF2-40B4-BE49-F238E27FC236}">
                <a16:creationId xmlns:a16="http://schemas.microsoft.com/office/drawing/2014/main" id="{AD44B9D3-508F-23AD-0B46-A082B7EDDFE4}"/>
              </a:ext>
            </a:extLst>
          </p:cNvPr>
          <p:cNvSpPr txBox="1"/>
          <p:nvPr/>
        </p:nvSpPr>
        <p:spPr>
          <a:xfrm>
            <a:off x="9158381" y="5531490"/>
            <a:ext cx="245806" cy="369332"/>
          </a:xfrm>
          <a:prstGeom prst="rect">
            <a:avLst/>
          </a:prstGeom>
          <a:noFill/>
        </p:spPr>
        <p:txBody>
          <a:bodyPr wrap="square" rtlCol="0">
            <a:spAutoFit/>
          </a:bodyPr>
          <a:lstStyle/>
          <a:p>
            <a:r>
              <a:rPr lang="de-DE" dirty="0"/>
              <a:t>4</a:t>
            </a:r>
            <a:endParaRPr lang="en-US" dirty="0"/>
          </a:p>
        </p:txBody>
      </p:sp>
      <p:sp>
        <p:nvSpPr>
          <p:cNvPr id="8" name="Rectangle: Rounded Corners 7">
            <a:extLst>
              <a:ext uri="{FF2B5EF4-FFF2-40B4-BE49-F238E27FC236}">
                <a16:creationId xmlns:a16="http://schemas.microsoft.com/office/drawing/2014/main" id="{762721FF-B881-5792-14F1-BEDC38BE1074}"/>
              </a:ext>
            </a:extLst>
          </p:cNvPr>
          <p:cNvSpPr/>
          <p:nvPr/>
        </p:nvSpPr>
        <p:spPr>
          <a:xfrm>
            <a:off x="0" y="3429000"/>
            <a:ext cx="2982942" cy="24075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0FEEBEA-8EC1-32FE-0410-3D86B32F1C9F}"/>
              </a:ext>
            </a:extLst>
          </p:cNvPr>
          <p:cNvSpPr/>
          <p:nvPr/>
        </p:nvSpPr>
        <p:spPr>
          <a:xfrm>
            <a:off x="0" y="4113505"/>
            <a:ext cx="2982942" cy="311591"/>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958C969-AFE6-B2BC-9667-533AF22DFDB3}"/>
              </a:ext>
            </a:extLst>
          </p:cNvPr>
          <p:cNvSpPr/>
          <p:nvPr/>
        </p:nvSpPr>
        <p:spPr>
          <a:xfrm>
            <a:off x="-1332" y="4432450"/>
            <a:ext cx="2982942" cy="558008"/>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8CA1778-95CD-5920-52A0-FFB1BAD863C2}"/>
              </a:ext>
            </a:extLst>
          </p:cNvPr>
          <p:cNvSpPr/>
          <p:nvPr/>
        </p:nvSpPr>
        <p:spPr>
          <a:xfrm>
            <a:off x="3507" y="5006566"/>
            <a:ext cx="2982942" cy="1249515"/>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9746D0-0853-4F9A-FF97-4FA167128E62}"/>
              </a:ext>
            </a:extLst>
          </p:cNvPr>
          <p:cNvSpPr/>
          <p:nvPr/>
        </p:nvSpPr>
        <p:spPr>
          <a:xfrm>
            <a:off x="0" y="3907698"/>
            <a:ext cx="2982942" cy="18533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C7272C31-5A1B-5DCB-5E08-2FD0D273B48A}"/>
              </a:ext>
            </a:extLst>
          </p:cNvPr>
          <p:cNvSpPr/>
          <p:nvPr/>
        </p:nvSpPr>
        <p:spPr>
          <a:xfrm>
            <a:off x="-14428" y="3663268"/>
            <a:ext cx="2982942" cy="24075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FEA0D0BD-DE05-AF57-063F-64FEB748BFAC}"/>
              </a:ext>
            </a:extLst>
          </p:cNvPr>
          <p:cNvSpPr/>
          <p:nvPr/>
        </p:nvSpPr>
        <p:spPr>
          <a:xfrm>
            <a:off x="4336610" y="4432450"/>
            <a:ext cx="455379" cy="9428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6E5184B3-129E-9EF3-3180-6F2B5FC0B721}"/>
              </a:ext>
            </a:extLst>
          </p:cNvPr>
          <p:cNvSpPr/>
          <p:nvPr/>
        </p:nvSpPr>
        <p:spPr>
          <a:xfrm>
            <a:off x="5451325" y="5997190"/>
            <a:ext cx="455379" cy="9428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DDBC678-D1E8-A3E3-AD06-850F3F994C15}"/>
              </a:ext>
            </a:extLst>
          </p:cNvPr>
          <p:cNvSpPr txBox="1"/>
          <p:nvPr/>
        </p:nvSpPr>
        <p:spPr>
          <a:xfrm>
            <a:off x="8328158" y="1853042"/>
            <a:ext cx="245806" cy="369332"/>
          </a:xfrm>
          <a:prstGeom prst="rect">
            <a:avLst/>
          </a:prstGeom>
          <a:noFill/>
        </p:spPr>
        <p:txBody>
          <a:bodyPr wrap="square" rtlCol="0">
            <a:spAutoFit/>
          </a:bodyPr>
          <a:lstStyle/>
          <a:p>
            <a:r>
              <a:rPr lang="de-DE" dirty="0"/>
              <a:t>5</a:t>
            </a:r>
            <a:endParaRPr lang="en-US" dirty="0"/>
          </a:p>
        </p:txBody>
      </p:sp>
    </p:spTree>
    <p:extLst>
      <p:ext uri="{BB962C8B-B14F-4D97-AF65-F5344CB8AC3E}">
        <p14:creationId xmlns:p14="http://schemas.microsoft.com/office/powerpoint/2010/main" val="168144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p:txBody>
          <a:bodyPr>
            <a:normAutofit/>
          </a:bodyPr>
          <a:lstStyle/>
          <a:p>
            <a:r>
              <a:rPr lang="de-DE" b="1" dirty="0">
                <a:solidFill>
                  <a:srgbClr val="5C0000"/>
                </a:solidFill>
                <a:latin typeface="Times New Roman" panose="02020603050405020304" pitchFamily="18" charset="0"/>
                <a:cs typeface="Times New Roman" panose="02020603050405020304" pitchFamily="18" charset="0"/>
              </a:rPr>
              <a:t>II. Data Discovery</a:t>
            </a:r>
            <a:br>
              <a:rPr lang="de-DE" dirty="0"/>
            </a:br>
            <a:r>
              <a:rPr lang="de-DE" sz="3200" b="1" dirty="0">
                <a:latin typeface="Times New Roman" panose="02020603050405020304" pitchFamily="18" charset="0"/>
                <a:cs typeface="Times New Roman" panose="02020603050405020304" pitchFamily="18" charset="0"/>
              </a:rPr>
              <a:t>dataset 1</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7</a:t>
            </a:fld>
            <a:endParaRPr lang="en-US"/>
          </a:p>
        </p:txBody>
      </p:sp>
      <p:pic>
        <p:nvPicPr>
          <p:cNvPr id="6" name="Picture 5" descr="A screenshot of a graph&#10;&#10;Description automatically generated">
            <a:extLst>
              <a:ext uri="{FF2B5EF4-FFF2-40B4-BE49-F238E27FC236}">
                <a16:creationId xmlns:a16="http://schemas.microsoft.com/office/drawing/2014/main" id="{E068D100-3DA7-546A-2147-DF29FA92A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50946"/>
            <a:ext cx="11961628" cy="1830704"/>
          </a:xfrm>
          <a:prstGeom prst="rect">
            <a:avLst/>
          </a:prstGeom>
        </p:spPr>
      </p:pic>
      <p:pic>
        <p:nvPicPr>
          <p:cNvPr id="1026" name="Picture 2">
            <a:extLst>
              <a:ext uri="{FF2B5EF4-FFF2-40B4-BE49-F238E27FC236}">
                <a16:creationId xmlns:a16="http://schemas.microsoft.com/office/drawing/2014/main" id="{DEC9FFDC-C6A3-6125-2F3D-58982D43D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556" y="1962548"/>
            <a:ext cx="2915043" cy="12026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105BE1-4378-71B4-45FD-7F39810AB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3631" y="1922344"/>
            <a:ext cx="2730057" cy="11643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A700D6B-E407-B064-1335-51A4982B0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1571" y="3169949"/>
            <a:ext cx="2730057" cy="11643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2BE12F-C5F5-98E3-A7F2-A565E6C6C2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2012" y="3323191"/>
            <a:ext cx="2612647" cy="10030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ABEF8F2-EDD1-5BF2-6A77-41649908D7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372" y="3323190"/>
            <a:ext cx="2755114" cy="10194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493F7AC-0ECB-7D69-E78D-34771714FC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8086" y="3278135"/>
            <a:ext cx="2730058" cy="101944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A0FA544-0D2A-3D1F-823E-79BF4CDD69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726" y="1994746"/>
            <a:ext cx="2920260" cy="1164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1E0341-B840-A1CA-A140-D4B74E396604}"/>
              </a:ext>
            </a:extLst>
          </p:cNvPr>
          <p:cNvSpPr txBox="1"/>
          <p:nvPr/>
        </p:nvSpPr>
        <p:spPr>
          <a:xfrm>
            <a:off x="5034829" y="1491454"/>
            <a:ext cx="2512380" cy="369332"/>
          </a:xfrm>
          <a:prstGeom prst="rect">
            <a:avLst/>
          </a:prstGeom>
          <a:noFill/>
        </p:spPr>
        <p:txBody>
          <a:bodyPr wrap="square" rtlCol="0">
            <a:spAutoFit/>
          </a:bodyPr>
          <a:lstStyle/>
          <a:p>
            <a:r>
              <a:rPr lang="en-US" dirty="0"/>
              <a:t>Bad data</a:t>
            </a:r>
          </a:p>
        </p:txBody>
      </p:sp>
    </p:spTree>
    <p:extLst>
      <p:ext uri="{BB962C8B-B14F-4D97-AF65-F5344CB8AC3E}">
        <p14:creationId xmlns:p14="http://schemas.microsoft.com/office/powerpoint/2010/main" val="28866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p:txBody>
          <a:bodyPr/>
          <a:lstStyle/>
          <a:p>
            <a:r>
              <a:rPr lang="de-DE" b="1" dirty="0">
                <a:solidFill>
                  <a:srgbClr val="5C0000"/>
                </a:solidFill>
                <a:latin typeface="Times New Roman" panose="02020603050405020304" pitchFamily="18" charset="0"/>
                <a:cs typeface="Times New Roman" panose="02020603050405020304" pitchFamily="18" charset="0"/>
              </a:rPr>
              <a:t>II. Data Discovery</a:t>
            </a:r>
            <a:br>
              <a:rPr lang="de-DE" dirty="0"/>
            </a:br>
            <a:r>
              <a:rPr lang="de-DE" sz="3200" b="1" dirty="0">
                <a:latin typeface="Times New Roman" panose="02020603050405020304" pitchFamily="18" charset="0"/>
                <a:cs typeface="Times New Roman" panose="02020603050405020304" pitchFamily="18" charset="0"/>
              </a:rPr>
              <a:t>Dataset 2</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8</a:t>
            </a:fld>
            <a:endParaRPr lang="en-US"/>
          </a:p>
        </p:txBody>
      </p:sp>
      <p:pic>
        <p:nvPicPr>
          <p:cNvPr id="7" name="Picture 6" descr="A graph of blue and white bars&#10;&#10;Description automatically generated">
            <a:extLst>
              <a:ext uri="{FF2B5EF4-FFF2-40B4-BE49-F238E27FC236}">
                <a16:creationId xmlns:a16="http://schemas.microsoft.com/office/drawing/2014/main" id="{C2759798-F462-092E-53D5-2A9204A6D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12509"/>
            <a:ext cx="2205318" cy="1757302"/>
          </a:xfrm>
          <a:prstGeom prst="rect">
            <a:avLst/>
          </a:prstGeom>
        </p:spPr>
      </p:pic>
      <p:pic>
        <p:nvPicPr>
          <p:cNvPr id="9" name="Picture 8" descr="A graph of blue bars&#10;&#10;Description automatically generated">
            <a:extLst>
              <a:ext uri="{FF2B5EF4-FFF2-40B4-BE49-F238E27FC236}">
                <a16:creationId xmlns:a16="http://schemas.microsoft.com/office/drawing/2014/main" id="{BF8CB32C-9E92-8CCC-CD2D-121E68A48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669811"/>
            <a:ext cx="2205318" cy="1757303"/>
          </a:xfrm>
          <a:prstGeom prst="rect">
            <a:avLst/>
          </a:prstGeom>
        </p:spPr>
      </p:pic>
      <p:pic>
        <p:nvPicPr>
          <p:cNvPr id="11" name="Picture 10" descr="A graph with blue lines&#10;&#10;Description automatically generated">
            <a:extLst>
              <a:ext uri="{FF2B5EF4-FFF2-40B4-BE49-F238E27FC236}">
                <a16:creationId xmlns:a16="http://schemas.microsoft.com/office/drawing/2014/main" id="{DE012118-65FC-8F3F-C5B3-C604A65BF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679" y="1507556"/>
            <a:ext cx="2092212" cy="1667174"/>
          </a:xfrm>
          <a:prstGeom prst="rect">
            <a:avLst/>
          </a:prstGeom>
        </p:spPr>
      </p:pic>
      <p:pic>
        <p:nvPicPr>
          <p:cNvPr id="13" name="Picture 12" descr="A graph with blue lines&#10;&#10;Description automatically generated">
            <a:extLst>
              <a:ext uri="{FF2B5EF4-FFF2-40B4-BE49-F238E27FC236}">
                <a16:creationId xmlns:a16="http://schemas.microsoft.com/office/drawing/2014/main" id="{6C061907-B14C-D82E-CA44-8DA840361D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3360" y="1559309"/>
            <a:ext cx="2216102" cy="1765896"/>
          </a:xfrm>
          <a:prstGeom prst="rect">
            <a:avLst/>
          </a:prstGeom>
        </p:spPr>
      </p:pic>
      <p:pic>
        <p:nvPicPr>
          <p:cNvPr id="15" name="Picture 14" descr="A graph with blue lines&#10;&#10;Description automatically generated">
            <a:extLst>
              <a:ext uri="{FF2B5EF4-FFF2-40B4-BE49-F238E27FC236}">
                <a16:creationId xmlns:a16="http://schemas.microsoft.com/office/drawing/2014/main" id="{6EB7169A-6D33-4846-89E2-EBB35748AF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6846" y="1423848"/>
            <a:ext cx="2072259" cy="1651275"/>
          </a:xfrm>
          <a:prstGeom prst="rect">
            <a:avLst/>
          </a:prstGeom>
        </p:spPr>
      </p:pic>
      <p:pic>
        <p:nvPicPr>
          <p:cNvPr id="17" name="Picture 16" descr="A graph of blue lines&#10;&#10;Description automatically generated">
            <a:extLst>
              <a:ext uri="{FF2B5EF4-FFF2-40B4-BE49-F238E27FC236}">
                <a16:creationId xmlns:a16="http://schemas.microsoft.com/office/drawing/2014/main" id="{487AC235-2D6A-4EE7-7F62-7333ABEB71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8470" y="3633703"/>
            <a:ext cx="2205319" cy="1757303"/>
          </a:xfrm>
          <a:prstGeom prst="rect">
            <a:avLst/>
          </a:prstGeom>
        </p:spPr>
      </p:pic>
      <p:pic>
        <p:nvPicPr>
          <p:cNvPr id="19" name="Picture 18" descr="A graph with blue lines&#10;&#10;Description automatically generated">
            <a:extLst>
              <a:ext uri="{FF2B5EF4-FFF2-40B4-BE49-F238E27FC236}">
                <a16:creationId xmlns:a16="http://schemas.microsoft.com/office/drawing/2014/main" id="{5E97E590-163D-1B0A-739B-33988EE85C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1136" y="1992254"/>
            <a:ext cx="1850185" cy="1471738"/>
          </a:xfrm>
          <a:prstGeom prst="rect">
            <a:avLst/>
          </a:prstGeom>
        </p:spPr>
      </p:pic>
      <p:sp>
        <p:nvSpPr>
          <p:cNvPr id="20" name="Rectangle 19">
            <a:extLst>
              <a:ext uri="{FF2B5EF4-FFF2-40B4-BE49-F238E27FC236}">
                <a16:creationId xmlns:a16="http://schemas.microsoft.com/office/drawing/2014/main" id="{EFE100C1-E91D-7B81-3DC0-6EC2C53DC2C9}"/>
              </a:ext>
            </a:extLst>
          </p:cNvPr>
          <p:cNvSpPr/>
          <p:nvPr/>
        </p:nvSpPr>
        <p:spPr>
          <a:xfrm>
            <a:off x="5307106" y="998376"/>
            <a:ext cx="6813359" cy="527065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F50DC1E-0F15-3189-0226-22194F584786}"/>
              </a:ext>
            </a:extLst>
          </p:cNvPr>
          <p:cNvSpPr/>
          <p:nvPr/>
        </p:nvSpPr>
        <p:spPr>
          <a:xfrm>
            <a:off x="0" y="1912509"/>
            <a:ext cx="4722084" cy="35842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12EFC0F-7AB0-C7A0-F67C-8F12F790691A}"/>
              </a:ext>
            </a:extLst>
          </p:cNvPr>
          <p:cNvSpPr txBox="1"/>
          <p:nvPr/>
        </p:nvSpPr>
        <p:spPr>
          <a:xfrm>
            <a:off x="1189608" y="1361281"/>
            <a:ext cx="2745275" cy="369332"/>
          </a:xfrm>
          <a:prstGeom prst="rect">
            <a:avLst/>
          </a:prstGeom>
          <a:noFill/>
        </p:spPr>
        <p:txBody>
          <a:bodyPr wrap="square" rtlCol="0">
            <a:spAutoFit/>
          </a:bodyPr>
          <a:lstStyle/>
          <a:p>
            <a:r>
              <a:rPr lang="en-US" dirty="0"/>
              <a:t>Bad samples</a:t>
            </a:r>
          </a:p>
        </p:txBody>
      </p:sp>
      <p:sp>
        <p:nvSpPr>
          <p:cNvPr id="23" name="TextBox 22">
            <a:extLst>
              <a:ext uri="{FF2B5EF4-FFF2-40B4-BE49-F238E27FC236}">
                <a16:creationId xmlns:a16="http://schemas.microsoft.com/office/drawing/2014/main" id="{2DB9647F-CF58-E8B3-FB3F-EC9A6A5A8600}"/>
              </a:ext>
            </a:extLst>
          </p:cNvPr>
          <p:cNvSpPr txBox="1"/>
          <p:nvPr/>
        </p:nvSpPr>
        <p:spPr>
          <a:xfrm>
            <a:off x="8284346" y="404303"/>
            <a:ext cx="2745275" cy="369332"/>
          </a:xfrm>
          <a:prstGeom prst="rect">
            <a:avLst/>
          </a:prstGeom>
          <a:noFill/>
        </p:spPr>
        <p:txBody>
          <a:bodyPr wrap="square" rtlCol="0">
            <a:spAutoFit/>
          </a:bodyPr>
          <a:lstStyle/>
          <a:p>
            <a:r>
              <a:rPr lang="en-US" dirty="0"/>
              <a:t>Usable samples</a:t>
            </a:r>
          </a:p>
        </p:txBody>
      </p:sp>
      <p:pic>
        <p:nvPicPr>
          <p:cNvPr id="3" name="Picture 4">
            <a:extLst>
              <a:ext uri="{FF2B5EF4-FFF2-40B4-BE49-F238E27FC236}">
                <a16:creationId xmlns:a16="http://schemas.microsoft.com/office/drawing/2014/main" id="{5A6940F4-CB0C-7EF6-7397-3C641B4749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2331" y="3912135"/>
            <a:ext cx="3802297" cy="166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38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p:txBody>
          <a:bodyPr/>
          <a:lstStyle/>
          <a:p>
            <a:r>
              <a:rPr lang="de-DE" b="1" dirty="0">
                <a:solidFill>
                  <a:srgbClr val="5C0000"/>
                </a:solidFill>
                <a:latin typeface="Times New Roman" panose="02020603050405020304" pitchFamily="18" charset="0"/>
                <a:cs typeface="Times New Roman" panose="02020603050405020304" pitchFamily="18" charset="0"/>
              </a:rPr>
              <a:t>III. </a:t>
            </a:r>
            <a:r>
              <a:rPr lang="de-DE" sz="4400" b="1" dirty="0">
                <a:solidFill>
                  <a:srgbClr val="5C0000"/>
                </a:solidFill>
                <a:latin typeface="Times New Roman" panose="02020603050405020304" pitchFamily="18" charset="0"/>
                <a:cs typeface="Times New Roman" panose="02020603050405020304" pitchFamily="18" charset="0"/>
              </a:rPr>
              <a:t>Approach</a:t>
            </a:r>
            <a:br>
              <a:rPr lang="de-DE" dirty="0"/>
            </a:br>
            <a:r>
              <a:rPr lang="de-DE" sz="3200" b="1" dirty="0">
                <a:latin typeface="Times New Roman" panose="02020603050405020304" pitchFamily="18" charset="0"/>
                <a:cs typeface="Times New Roman" panose="02020603050405020304" pitchFamily="18" charset="0"/>
              </a:rPr>
              <a:t>Time series</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9</a:t>
            </a:fld>
            <a:endParaRPr lang="en-US"/>
          </a:p>
        </p:txBody>
      </p:sp>
      <p:sp>
        <p:nvSpPr>
          <p:cNvPr id="8" name="TextBox 7">
            <a:extLst>
              <a:ext uri="{FF2B5EF4-FFF2-40B4-BE49-F238E27FC236}">
                <a16:creationId xmlns:a16="http://schemas.microsoft.com/office/drawing/2014/main" id="{AA144DAC-3F6D-ED25-7E9A-DC94631C4A59}"/>
              </a:ext>
            </a:extLst>
          </p:cNvPr>
          <p:cNvSpPr txBox="1"/>
          <p:nvPr/>
        </p:nvSpPr>
        <p:spPr>
          <a:xfrm>
            <a:off x="946306" y="1159920"/>
            <a:ext cx="5416159" cy="923330"/>
          </a:xfrm>
          <a:prstGeom prst="rect">
            <a:avLst/>
          </a:prstGeom>
          <a:noFill/>
        </p:spPr>
        <p:txBody>
          <a:bodyPr wrap="square" rtlCol="0">
            <a:spAutoFit/>
          </a:bodyPr>
          <a:lstStyle/>
          <a:p>
            <a:r>
              <a:rPr lang="en-US" sz="1800" b="1" i="0" u="none" strike="noStrike" dirty="0">
                <a:solidFill>
                  <a:srgbClr val="242424"/>
                </a:solidFill>
                <a:effectLst/>
                <a:latin typeface="Aptos" panose="020B0004020202020204" pitchFamily="34" charset="0"/>
              </a:rPr>
              <a:t>data on operation time to failure</a:t>
            </a:r>
          </a:p>
          <a:p>
            <a:r>
              <a:rPr lang="en-US" sz="1800" b="1" i="0" u="none" strike="noStrike" dirty="0">
                <a:solidFill>
                  <a:srgbClr val="242424"/>
                </a:solidFill>
                <a:effectLst/>
                <a:latin typeface="Aptos" panose="020B0004020202020204" pitchFamily="34" charset="0"/>
              </a:rPr>
              <a:t> </a:t>
            </a:r>
            <a:r>
              <a:rPr lang="en-US" sz="1800" b="0" i="0" u="none" strike="noStrike" dirty="0">
                <a:solidFill>
                  <a:srgbClr val="242424"/>
                </a:solidFill>
                <a:effectLst/>
                <a:latin typeface="Aptos" panose="020B0004020202020204" pitchFamily="34" charset="0"/>
              </a:rPr>
              <a:t>(i.e., the duration of operation before the failure occurred)</a:t>
            </a:r>
            <a:endParaRPr lang="en-US" dirty="0"/>
          </a:p>
        </p:txBody>
      </p:sp>
      <p:pic>
        <p:nvPicPr>
          <p:cNvPr id="9" name="Picture 4" descr="A graph with red x and blue lines&#10;&#10;Description automatically generated">
            <a:extLst>
              <a:ext uri="{FF2B5EF4-FFF2-40B4-BE49-F238E27FC236}">
                <a16:creationId xmlns:a16="http://schemas.microsoft.com/office/drawing/2014/main" id="{E303EF51-1969-46EF-5047-27E0DEE75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228" y="3271981"/>
            <a:ext cx="3566238" cy="24123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555876C-63F0-774B-4409-0363A1EF77B6}"/>
              </a:ext>
            </a:extLst>
          </p:cNvPr>
          <p:cNvSpPr txBox="1"/>
          <p:nvPr/>
        </p:nvSpPr>
        <p:spPr>
          <a:xfrm>
            <a:off x="931479" y="2096326"/>
            <a:ext cx="5416159" cy="1200329"/>
          </a:xfrm>
          <a:prstGeom prst="rect">
            <a:avLst/>
          </a:prstGeom>
          <a:noFill/>
        </p:spPr>
        <p:txBody>
          <a:bodyPr wrap="square" rtlCol="0">
            <a:spAutoFit/>
          </a:bodyPr>
          <a:lstStyle/>
          <a:p>
            <a:r>
              <a:rPr lang="en-US" sz="1800" b="0" i="0" u="none" strike="noStrike" dirty="0">
                <a:solidFill>
                  <a:srgbClr val="242424"/>
                </a:solidFill>
                <a:effectLst/>
                <a:latin typeface="Aptos" panose="020B0004020202020204" pitchFamily="34" charset="0"/>
              </a:rPr>
              <a:t>The desired RUL estimation will be the value of the most similar operation period from the history or the average (or any other aggregation) over a group / cluster of operation periods</a:t>
            </a:r>
            <a:endParaRPr lang="en-US" dirty="0"/>
          </a:p>
        </p:txBody>
      </p:sp>
      <p:pic>
        <p:nvPicPr>
          <p:cNvPr id="12" name="Picture 12">
            <a:extLst>
              <a:ext uri="{FF2B5EF4-FFF2-40B4-BE49-F238E27FC236}">
                <a16:creationId xmlns:a16="http://schemas.microsoft.com/office/drawing/2014/main" id="{CA15D965-12AD-5E82-ED4F-0C9A59293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465" y="1361281"/>
            <a:ext cx="5209323" cy="16624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093F672F-E082-9DE2-316E-9E9FC31E16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731" y="3108679"/>
            <a:ext cx="5209323" cy="178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3891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C65252DBD6F14F9839EEA94A77592B" ma:contentTypeVersion="16" ma:contentTypeDescription="Create a new document." ma:contentTypeScope="" ma:versionID="7b117573461030ae8b9fee3289c78483">
  <xsd:schema xmlns:xsd="http://www.w3.org/2001/XMLSchema" xmlns:xs="http://www.w3.org/2001/XMLSchema" xmlns:p="http://schemas.microsoft.com/office/2006/metadata/properties" xmlns:ns2="8f2a328a-41db-4be3-9b9e-c31024d7dd5f" xmlns:ns3="b4735eaf-c0cb-43c5-8fff-2ae3a57ac81a" targetNamespace="http://schemas.microsoft.com/office/2006/metadata/properties" ma:root="true" ma:fieldsID="7aa525b620fb29af23662e80cdfd624d" ns2:_="" ns3:_="">
    <xsd:import namespace="8f2a328a-41db-4be3-9b9e-c31024d7dd5f"/>
    <xsd:import namespace="b4735eaf-c0cb-43c5-8fff-2ae3a57ac81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element ref="ns2:MediaServiceSearchProperties" minOccurs="0"/>
                <xsd:element ref="ns2:Readyfor7_x002f_6Tri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2a328a-41db-4be3-9b9e-c31024d7dd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5ec2d67-bf2d-4680-93ab-71d09366528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Readyfor7_x002f_6Trip" ma:index="23" nillable="true" ma:displayName="Ready for 7/6 Trip" ma:default="0" ma:format="Dropdown" ma:internalName="Readyfor7_x002f_6Trip">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4735eaf-c0cb-43c5-8fff-2ae3a57ac81a"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e9b47ca3-baa8-4ace-bbf6-319b49803790}" ma:internalName="TaxCatchAll" ma:showField="CatchAllData" ma:web="b4735eaf-c0cb-43c5-8fff-2ae3a57ac81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f2a328a-41db-4be3-9b9e-c31024d7dd5f">
      <Terms xmlns="http://schemas.microsoft.com/office/infopath/2007/PartnerControls"/>
    </lcf76f155ced4ddcb4097134ff3c332f>
    <TaxCatchAll xmlns="b4735eaf-c0cb-43c5-8fff-2ae3a57ac81a" xsi:nil="true"/>
    <Readyfor7_x002f_6Trip xmlns="8f2a328a-41db-4be3-9b9e-c31024d7dd5f">false</Readyfor7_x002f_6Trip>
  </documentManagement>
</p:properties>
</file>

<file path=customXml/itemProps1.xml><?xml version="1.0" encoding="utf-8"?>
<ds:datastoreItem xmlns:ds="http://schemas.openxmlformats.org/officeDocument/2006/customXml" ds:itemID="{0762AE6A-5B17-42E2-A3C5-C3D5C46D2F7E}"/>
</file>

<file path=customXml/itemProps2.xml><?xml version="1.0" encoding="utf-8"?>
<ds:datastoreItem xmlns:ds="http://schemas.openxmlformats.org/officeDocument/2006/customXml" ds:itemID="{A400DEA7-2A49-4681-92FB-6DCE7771B803}"/>
</file>

<file path=customXml/itemProps3.xml><?xml version="1.0" encoding="utf-8"?>
<ds:datastoreItem xmlns:ds="http://schemas.openxmlformats.org/officeDocument/2006/customXml" ds:itemID="{75A89BE1-42D3-45CA-BE42-1454D9738E79}"/>
</file>

<file path=docProps/app.xml><?xml version="1.0" encoding="utf-8"?>
<Properties xmlns="http://schemas.openxmlformats.org/officeDocument/2006/extended-properties" xmlns:vt="http://schemas.openxmlformats.org/officeDocument/2006/docPropsVTypes">
  <TotalTime>4037</TotalTime>
  <Words>983</Words>
  <Application>Microsoft Office PowerPoint</Application>
  <PresentationFormat>Widescreen</PresentationFormat>
  <Paragraphs>190</Paragraphs>
  <Slides>17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Aptos Display</vt:lpstr>
      <vt:lpstr>Arial</vt:lpstr>
      <vt:lpstr>Calibri</vt:lpstr>
      <vt:lpstr>Courier New</vt:lpstr>
      <vt:lpstr>Segoe UI</vt:lpstr>
      <vt:lpstr>Times New Roman</vt:lpstr>
      <vt:lpstr>Wingdings</vt:lpstr>
      <vt:lpstr>Office Theme</vt:lpstr>
      <vt:lpstr>DeepLearning approach for material failure prediction in fatigue tests using acoustic emission data</vt:lpstr>
      <vt:lpstr>PowerPoint Presentation</vt:lpstr>
      <vt:lpstr>I. Problem Formulation Data COLLECTION</vt:lpstr>
      <vt:lpstr>II. Data Discovery Visiualization</vt:lpstr>
      <vt:lpstr>II. Data Discovery analysis: dataset 1 </vt:lpstr>
      <vt:lpstr>II. Data Discovery Feature extraction, data cleaning  and RUL normalization</vt:lpstr>
      <vt:lpstr>II. Data Discovery dataset 1</vt:lpstr>
      <vt:lpstr>II. Data Discovery Dataset 2</vt:lpstr>
      <vt:lpstr>III. Approach Time series</vt:lpstr>
      <vt:lpstr>III. Approach LSTM</vt:lpstr>
      <vt:lpstr> IV. Data preprocessing Data Labeling</vt:lpstr>
      <vt:lpstr>PowerPoint Presentation</vt:lpstr>
      <vt:lpstr>PowerPoint Presentation</vt:lpstr>
      <vt:lpstr>PowerPoint Presentation</vt:lpstr>
      <vt:lpstr>PowerPoint Presentation</vt:lpstr>
      <vt:lpstr>PowerPoint Presentation</vt:lpstr>
      <vt:lpstr>Thank you for your attention!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Sidhom, Ahmed</dc:creator>
  <cp:lastModifiedBy>Ben Sidhom, Ahmed</cp:lastModifiedBy>
  <cp:revision>41</cp:revision>
  <dcterms:created xsi:type="dcterms:W3CDTF">2024-09-10T15:30:39Z</dcterms:created>
  <dcterms:modified xsi:type="dcterms:W3CDTF">2024-10-28T20:08:08Z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0x01010058C65252DBD6F14F9839EEA94A77592B</vt:lpwstr>
  </property>
</Properties>
</file>